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86" r:id="rId5"/>
    <p:sldId id="258" r:id="rId6"/>
    <p:sldId id="289" r:id="rId7"/>
    <p:sldId id="259" r:id="rId8"/>
    <p:sldId id="262" r:id="rId9"/>
    <p:sldId id="287" r:id="rId10"/>
    <p:sldId id="265" r:id="rId11"/>
    <p:sldId id="266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84" r:id="rId26"/>
    <p:sldId id="291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7" initials="W7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580" autoAdjust="0"/>
  </p:normalViewPr>
  <p:slideViewPr>
    <p:cSldViewPr>
      <p:cViewPr varScale="1">
        <p:scale>
          <a:sx n="59" d="100"/>
          <a:sy n="59" d="100"/>
        </p:scale>
        <p:origin x="1698" y="66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>
                  <c:v>0.378</c:v>
                </c:pt>
                <c:pt idx="1">
                  <c:v>0.61799999999999999</c:v>
                </c:pt>
                <c:pt idx="2">
                  <c:v>0.90800000000000003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7-4455-B3A2-91D465264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33152"/>
        <c:axId val="57002624"/>
      </c:barChart>
      <c:catAx>
        <c:axId val="3843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002624"/>
        <c:crosses val="autoZero"/>
        <c:auto val="1"/>
        <c:lblAlgn val="ctr"/>
        <c:lblOffset val="100"/>
        <c:noMultiLvlLbl val="0"/>
      </c:catAx>
      <c:valAx>
        <c:axId val="57002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8433152"/>
        <c:crosses val="autoZero"/>
        <c:crossBetween val="between"/>
        <c:majorUnit val="0.1"/>
        <c:minorUnit val="2.0000000000000004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14129483814523"/>
          <c:y val="6.0659813356663747E-2"/>
          <c:w val="0.8284142607174103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>
                  <c:v>0.54200000000000004</c:v>
                </c:pt>
                <c:pt idx="1">
                  <c:v>0.71099999999999997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C-48F5-B171-7D01B6E45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60096"/>
        <c:axId val="87465984"/>
      </c:barChart>
      <c:catAx>
        <c:axId val="8746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465984"/>
        <c:crosses val="autoZero"/>
        <c:auto val="1"/>
        <c:lblAlgn val="ctr"/>
        <c:lblOffset val="100"/>
        <c:noMultiLvlLbl val="0"/>
      </c:catAx>
      <c:valAx>
        <c:axId val="8746598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7460096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 formatCode="0%">
                  <c:v>0</c:v>
                </c:pt>
                <c:pt idx="1">
                  <c:v>0.92800000000000005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733-921B-2692E3611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66784"/>
        <c:axId val="88568576"/>
      </c:barChart>
      <c:catAx>
        <c:axId val="8856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568576"/>
        <c:crosses val="autoZero"/>
        <c:auto val="1"/>
        <c:lblAlgn val="ctr"/>
        <c:lblOffset val="100"/>
        <c:noMultiLvlLbl val="0"/>
      </c:catAx>
      <c:valAx>
        <c:axId val="885685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566784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 formatCode="0.00%">
                  <c:v>0.96599999999999997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1-4341-A496-3BB9776F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70592"/>
        <c:axId val="88672128"/>
      </c:barChart>
      <c:catAx>
        <c:axId val="8867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672128"/>
        <c:crosses val="autoZero"/>
        <c:auto val="1"/>
        <c:lblAlgn val="ctr"/>
        <c:lblOffset val="100"/>
        <c:noMultiLvlLbl val="0"/>
      </c:catAx>
      <c:valAx>
        <c:axId val="8867212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670592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0.80700000000000005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4-4305-9F12-B61582BA2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11936"/>
        <c:axId val="88713472"/>
      </c:barChart>
      <c:catAx>
        <c:axId val="887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713472"/>
        <c:crosses val="autoZero"/>
        <c:auto val="1"/>
        <c:lblAlgn val="ctr"/>
        <c:lblOffset val="100"/>
        <c:noMultiLvlLbl val="0"/>
      </c:catAx>
      <c:valAx>
        <c:axId val="8871347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711936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0.82899999999999996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0-4F06-B5E5-C84A55998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26208"/>
        <c:axId val="90127744"/>
      </c:barChart>
      <c:catAx>
        <c:axId val="9012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127744"/>
        <c:crosses val="autoZero"/>
        <c:auto val="1"/>
        <c:lblAlgn val="ctr"/>
        <c:lblOffset val="100"/>
        <c:noMultiLvlLbl val="0"/>
      </c:catAx>
      <c:valAx>
        <c:axId val="9012774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126208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0.80700000000000005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E-4A74-999B-45DD78B0E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55264"/>
        <c:axId val="91193344"/>
      </c:barChart>
      <c:catAx>
        <c:axId val="9015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193344"/>
        <c:crosses val="autoZero"/>
        <c:auto val="1"/>
        <c:lblAlgn val="ctr"/>
        <c:lblOffset val="100"/>
        <c:noMultiLvlLbl val="0"/>
      </c:catAx>
      <c:valAx>
        <c:axId val="9119334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155264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0.82899999999999996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B-4C74-A429-1CCBB7C32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04992"/>
        <c:axId val="91219072"/>
      </c:barChart>
      <c:catAx>
        <c:axId val="9120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219072"/>
        <c:crosses val="autoZero"/>
        <c:auto val="1"/>
        <c:lblAlgn val="ctr"/>
        <c:lblOffset val="100"/>
        <c:noMultiLvlLbl val="0"/>
      </c:catAx>
      <c:valAx>
        <c:axId val="9121907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204992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55-45DE-B21B-D3443C2C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8576"/>
        <c:axId val="6090112"/>
      </c:barChart>
      <c:catAx>
        <c:axId val="608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90112"/>
        <c:crosses val="autoZero"/>
        <c:auto val="1"/>
        <c:lblAlgn val="ctr"/>
        <c:lblOffset val="100"/>
        <c:noMultiLvlLbl val="0"/>
      </c:catAx>
      <c:valAx>
        <c:axId val="60901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8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03018372703413"/>
          <c:y val="2.5895752738363417E-2"/>
          <c:w val="0.82841426071741031"/>
          <c:h val="0.88901600683763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>
                  <c:v>0.40699999999999997</c:v>
                </c:pt>
                <c:pt idx="1">
                  <c:v>0.64400000000000002</c:v>
                </c:pt>
                <c:pt idx="2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2-48FF-B83C-39B6CB48A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600512"/>
        <c:axId val="85610496"/>
      </c:barChart>
      <c:catAx>
        <c:axId val="8560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610496"/>
        <c:crosses val="autoZero"/>
        <c:auto val="1"/>
        <c:lblAlgn val="ctr"/>
        <c:lblOffset val="100"/>
        <c:noMultiLvlLbl val="0"/>
      </c:catAx>
      <c:valAx>
        <c:axId val="85610496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5600512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6-493C-8FB1-E2FA1F33E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9248"/>
        <c:axId val="6075136"/>
      </c:barChart>
      <c:catAx>
        <c:axId val="60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75136"/>
        <c:crosses val="autoZero"/>
        <c:auto val="1"/>
        <c:lblAlgn val="ctr"/>
        <c:lblOffset val="100"/>
        <c:noMultiLvlLbl val="0"/>
      </c:catAx>
      <c:valAx>
        <c:axId val="60751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6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3285214348205"/>
          <c:y val="5.1400554097404488E-2"/>
          <c:w val="0.8635115923009624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0.93400000000000005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0-42C5-81D5-71B94BB7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641472"/>
        <c:axId val="85643264"/>
      </c:barChart>
      <c:catAx>
        <c:axId val="8564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643264"/>
        <c:crosses val="autoZero"/>
        <c:auto val="1"/>
        <c:lblAlgn val="ctr"/>
        <c:lblOffset val="100"/>
        <c:noMultiLvlLbl val="0"/>
      </c:catAx>
      <c:valAx>
        <c:axId val="8564326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5641472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6903994794229"/>
          <c:y val="3.75116652085156E-2"/>
          <c:w val="0.86351159230096242"/>
          <c:h val="0.8504168973472249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 formatCode="0.00%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C-4B46-89E8-83035E3AF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24448"/>
        <c:axId val="57625984"/>
      </c:barChart>
      <c:catAx>
        <c:axId val="5762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</c:spPr>
        <c:crossAx val="57625984"/>
        <c:crosses val="autoZero"/>
        <c:auto val="0"/>
        <c:lblAlgn val="ctr"/>
        <c:lblOffset val="100"/>
        <c:noMultiLvlLbl val="0"/>
      </c:catAx>
      <c:valAx>
        <c:axId val="5762598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0070C0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</c:spPr>
        <c:crossAx val="57624448"/>
        <c:crosses val="autoZero"/>
        <c:crossBetween val="between"/>
        <c:majorUnit val="0.1"/>
        <c:minorUnit val="4.0000000000000008E-2"/>
      </c:valAx>
      <c:spPr>
        <a:ln>
          <a:solidFill>
            <a:srgbClr val="0070C0"/>
          </a:solidFill>
        </a:ln>
      </c:spPr>
    </c:plotArea>
    <c:plotVisOnly val="1"/>
    <c:dispBlanksAs val="gap"/>
    <c:showDLblsOverMax val="0"/>
  </c:chart>
  <c:spPr>
    <a:noFill/>
    <a:ln w="60325" cmpd="sng">
      <a:solidFill>
        <a:srgbClr val="0070C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59951881014873"/>
          <c:y val="7.4548702245552642E-2"/>
          <c:w val="0.8635115923009624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 formatCode="0.00%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5-45E1-A3A5-CD462B0E2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41984"/>
        <c:axId val="57660160"/>
      </c:barChart>
      <c:catAx>
        <c:axId val="5764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660160"/>
        <c:crosses val="autoZero"/>
        <c:auto val="1"/>
        <c:lblAlgn val="ctr"/>
        <c:lblOffset val="100"/>
        <c:noMultiLvlLbl val="0"/>
      </c:catAx>
      <c:valAx>
        <c:axId val="5766016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641984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spPr>
    <a:ln w="57150" cmpd="sng">
      <a:solidFill>
        <a:srgbClr val="0070C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>
                  <c:v>0.82899999999999996</c:v>
                </c:pt>
                <c:pt idx="1">
                  <c:v>0.81799999999999995</c:v>
                </c:pt>
                <c:pt idx="2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9-49BE-8475-5AB8C7AD3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56416"/>
        <c:axId val="87360640"/>
      </c:barChart>
      <c:catAx>
        <c:axId val="7735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360640"/>
        <c:crosses val="autoZero"/>
        <c:auto val="1"/>
        <c:lblAlgn val="ctr"/>
        <c:lblOffset val="100"/>
        <c:noMultiLvlLbl val="0"/>
      </c:catAx>
      <c:valAx>
        <c:axId val="8736064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7356416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158578240761921"/>
          <c:y val="6.8970364152523875E-2"/>
          <c:w val="0.8284142607174103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>
                  <c:v>0.79200000000000004</c:v>
                </c:pt>
                <c:pt idx="1">
                  <c:v>0.80300000000000005</c:v>
                </c:pt>
                <c:pt idx="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A-416B-8B25-9FA1D5D04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80736"/>
        <c:axId val="87382272"/>
      </c:barChart>
      <c:catAx>
        <c:axId val="8738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382272"/>
        <c:crosses val="autoZero"/>
        <c:auto val="1"/>
        <c:lblAlgn val="ctr"/>
        <c:lblOffset val="100"/>
        <c:noMultiLvlLbl val="0"/>
      </c:catAx>
      <c:valAx>
        <c:axId val="87382272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7380736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>
                  <c:v>0.624</c:v>
                </c:pt>
                <c:pt idx="1">
                  <c:v>0.77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7-42D1-A845-D490CBA3B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34368"/>
        <c:axId val="87435904"/>
      </c:barChart>
      <c:catAx>
        <c:axId val="8743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435904"/>
        <c:crosses val="autoZero"/>
        <c:auto val="1"/>
        <c:lblAlgn val="ctr"/>
        <c:lblOffset val="100"/>
        <c:noMultiLvlLbl val="0"/>
      </c:catAx>
      <c:valAx>
        <c:axId val="87435904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7434368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2-09T17:20:25.105" idx="1">
    <p:pos x="3575" y="1417"/>
    <p:text>pode colcoar os profissionais que compõem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2-09T17:33:59.417" idx="2">
    <p:pos x="1256" y="1700"/>
    <p:text>joel gostei das bandeirinhas, mas a ordem não está errada? eu começaria com ampliar a cobertura e assim sucessivamente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3F971-9DAD-4135-B498-3DB8DCB761B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AC1D9BC-465D-43CF-B4DF-22468F91775D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</a:p>
      </dgm:t>
    </dgm:pt>
    <dgm:pt modelId="{BE5A1966-F0A9-4C17-AFB5-45C472F39EE7}" type="parTrans" cxnId="{6F4DBF1D-9B84-40CB-9551-CA9633D16A91}">
      <dgm:prSet/>
      <dgm:spPr/>
      <dgm:t>
        <a:bodyPr/>
        <a:lstStyle/>
        <a:p>
          <a:endParaRPr lang="pt-BR"/>
        </a:p>
      </dgm:t>
    </dgm:pt>
    <dgm:pt modelId="{FECF0C44-E357-46E0-B12D-4429030C6FD2}" type="sibTrans" cxnId="{6F4DBF1D-9B84-40CB-9551-CA9633D16A91}">
      <dgm:prSet/>
      <dgm:spPr/>
      <dgm:t>
        <a:bodyPr/>
        <a:lstStyle/>
        <a:p>
          <a:endParaRPr lang="pt-BR"/>
        </a:p>
      </dgm:t>
    </dgm:pt>
    <dgm:pt modelId="{3AD01914-4D47-47CA-A77A-601816BF8EC4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2200" b="1" dirty="0"/>
            <a:t>MAIS UNIDA E INTEGRADA.</a:t>
          </a:r>
        </a:p>
      </dgm:t>
    </dgm:pt>
    <dgm:pt modelId="{55E8E4C1-0ADA-48A4-A5BF-D84D7072E8C8}" type="parTrans" cxnId="{4BC77CA2-7AFA-44D2-8FB1-E0B2821A9E60}">
      <dgm:prSet/>
      <dgm:spPr/>
      <dgm:t>
        <a:bodyPr/>
        <a:lstStyle/>
        <a:p>
          <a:endParaRPr lang="pt-BR"/>
        </a:p>
      </dgm:t>
    </dgm:pt>
    <dgm:pt modelId="{33D70DE2-E711-4A92-B5A3-94E3A667974D}" type="sibTrans" cxnId="{4BC77CA2-7AFA-44D2-8FB1-E0B2821A9E60}">
      <dgm:prSet/>
      <dgm:spPr/>
      <dgm:t>
        <a:bodyPr/>
        <a:lstStyle/>
        <a:p>
          <a:endParaRPr lang="pt-BR"/>
        </a:p>
      </dgm:t>
    </dgm:pt>
    <dgm:pt modelId="{3CCE518C-1719-40A8-8CF4-EA44DCFDDE6E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SERVIÇO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8E542-B477-4FD5-8104-A87B722CAD62}" type="parTrans" cxnId="{500E5371-7DB3-4322-981B-D40B03EDA477}">
      <dgm:prSet/>
      <dgm:spPr/>
      <dgm:t>
        <a:bodyPr/>
        <a:lstStyle/>
        <a:p>
          <a:endParaRPr lang="pt-BR"/>
        </a:p>
      </dgm:t>
    </dgm:pt>
    <dgm:pt modelId="{B1527309-871A-4C1C-B3A1-E908790706BB}" type="sibTrans" cxnId="{500E5371-7DB3-4322-981B-D40B03EDA477}">
      <dgm:prSet/>
      <dgm:spPr/>
      <dgm:t>
        <a:bodyPr/>
        <a:lstStyle/>
        <a:p>
          <a:endParaRPr lang="pt-BR"/>
        </a:p>
      </dgm:t>
    </dgm:pt>
    <dgm:pt modelId="{BBB1F112-515D-4BB0-85A7-6B6FAEE7A41B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1800" b="1" dirty="0"/>
            <a:t>ACOLHIMENTO MAIS EFICAZ.</a:t>
          </a:r>
        </a:p>
      </dgm:t>
    </dgm:pt>
    <dgm:pt modelId="{7D7640C5-4E0F-48DD-A547-95342805A5FF}" type="parTrans" cxnId="{2BB2DE38-A488-48B0-A8FA-41E000F2EBF0}">
      <dgm:prSet/>
      <dgm:spPr/>
      <dgm:t>
        <a:bodyPr/>
        <a:lstStyle/>
        <a:p>
          <a:endParaRPr lang="pt-BR"/>
        </a:p>
      </dgm:t>
    </dgm:pt>
    <dgm:pt modelId="{0320C1CA-7A9B-44ED-9895-DB2D9675A51A}" type="sibTrans" cxnId="{2BB2DE38-A488-48B0-A8FA-41E000F2EBF0}">
      <dgm:prSet/>
      <dgm:spPr/>
      <dgm:t>
        <a:bodyPr/>
        <a:lstStyle/>
        <a:p>
          <a:endParaRPr lang="pt-BR"/>
        </a:p>
      </dgm:t>
    </dgm:pt>
    <dgm:pt modelId="{53F8E990-0962-4155-8940-386AE598542D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B48C9-378D-4640-B197-D69D2A5E5785}" type="parTrans" cxnId="{D980389C-CA1C-43E9-AEED-BC3EACECB1EA}">
      <dgm:prSet/>
      <dgm:spPr/>
      <dgm:t>
        <a:bodyPr/>
        <a:lstStyle/>
        <a:p>
          <a:endParaRPr lang="pt-BR"/>
        </a:p>
      </dgm:t>
    </dgm:pt>
    <dgm:pt modelId="{B4503749-41AD-4512-8E9F-DFF5CFD99AD0}" type="sibTrans" cxnId="{D980389C-CA1C-43E9-AEED-BC3EACECB1EA}">
      <dgm:prSet/>
      <dgm:spPr/>
      <dgm:t>
        <a:bodyPr/>
        <a:lstStyle/>
        <a:p>
          <a:endParaRPr lang="pt-BR"/>
        </a:p>
      </dgm:t>
    </dgm:pt>
    <dgm:pt modelId="{F1D25DEE-F0D2-443C-A684-65CA86961721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1800" b="1" dirty="0"/>
            <a:t>MAIS PERTO DA EQUIPE.</a:t>
          </a:r>
        </a:p>
      </dgm:t>
    </dgm:pt>
    <dgm:pt modelId="{711327A3-F077-4245-BC9A-3DB3921E9139}" type="parTrans" cxnId="{735D7778-4692-4FE6-8C85-716B1DC9A0E0}">
      <dgm:prSet/>
      <dgm:spPr/>
      <dgm:t>
        <a:bodyPr/>
        <a:lstStyle/>
        <a:p>
          <a:endParaRPr lang="pt-BR"/>
        </a:p>
      </dgm:t>
    </dgm:pt>
    <dgm:pt modelId="{6D7AC3DC-B2AE-42A5-A16C-125691E0F5A7}" type="sibTrans" cxnId="{735D7778-4692-4FE6-8C85-716B1DC9A0E0}">
      <dgm:prSet/>
      <dgm:spPr/>
      <dgm:t>
        <a:bodyPr/>
        <a:lstStyle/>
        <a:p>
          <a:endParaRPr lang="pt-BR"/>
        </a:p>
      </dgm:t>
    </dgm:pt>
    <dgm:pt modelId="{E53492FE-EB05-448C-9405-26D493267C5B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2200" b="1" dirty="0"/>
            <a:t>MAIS ORGANIZADA E COMPROMETIDA</a:t>
          </a:r>
        </a:p>
      </dgm:t>
    </dgm:pt>
    <dgm:pt modelId="{BACD7EEE-0C62-42EA-B7F9-5B57DE225A23}" type="parTrans" cxnId="{D1E16756-3286-46E3-ACB2-4CECB5E40D0E}">
      <dgm:prSet/>
      <dgm:spPr/>
      <dgm:t>
        <a:bodyPr/>
        <a:lstStyle/>
        <a:p>
          <a:endParaRPr lang="pt-BR"/>
        </a:p>
      </dgm:t>
    </dgm:pt>
    <dgm:pt modelId="{812D2A0A-1CFC-44A4-8BE0-0F9CEC821F08}" type="sibTrans" cxnId="{D1E16756-3286-46E3-ACB2-4CECB5E40D0E}">
      <dgm:prSet/>
      <dgm:spPr/>
      <dgm:t>
        <a:bodyPr/>
        <a:lstStyle/>
        <a:p>
          <a:endParaRPr lang="pt-BR"/>
        </a:p>
      </dgm:t>
    </dgm:pt>
    <dgm:pt modelId="{C72F47D4-43F6-477D-829C-9A127630EB0E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2200" b="1" dirty="0"/>
            <a:t>MAIS CAPACITADA.</a:t>
          </a:r>
        </a:p>
      </dgm:t>
    </dgm:pt>
    <dgm:pt modelId="{ECE8B30D-F1E3-4D2D-B039-3224D14DB70B}" type="parTrans" cxnId="{6D376D73-8CC5-4C18-9414-0A8F1314E199}">
      <dgm:prSet/>
      <dgm:spPr/>
      <dgm:t>
        <a:bodyPr/>
        <a:lstStyle/>
        <a:p>
          <a:endParaRPr lang="pt-BR"/>
        </a:p>
      </dgm:t>
    </dgm:pt>
    <dgm:pt modelId="{2258B248-D576-46AB-8A76-8C2C2DEE7A87}" type="sibTrans" cxnId="{6D376D73-8CC5-4C18-9414-0A8F1314E199}">
      <dgm:prSet/>
      <dgm:spPr/>
      <dgm:t>
        <a:bodyPr/>
        <a:lstStyle/>
        <a:p>
          <a:endParaRPr lang="pt-BR"/>
        </a:p>
      </dgm:t>
    </dgm:pt>
    <dgm:pt modelId="{B843B996-235E-43F0-857F-6A3608929BB4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1800" b="1" dirty="0"/>
            <a:t>AGENDAMENTO ADEQUADO DAS CONSULTAS.</a:t>
          </a:r>
        </a:p>
      </dgm:t>
    </dgm:pt>
    <dgm:pt modelId="{CCCAAAEA-FCC6-4484-BCB0-AADAEDA56199}" type="parTrans" cxnId="{2D7165C7-5237-4A09-AED9-884EDC4F7FB2}">
      <dgm:prSet/>
      <dgm:spPr/>
      <dgm:t>
        <a:bodyPr/>
        <a:lstStyle/>
        <a:p>
          <a:endParaRPr lang="pt-BR"/>
        </a:p>
      </dgm:t>
    </dgm:pt>
    <dgm:pt modelId="{C812C95C-0761-4CB5-BEDC-F643CD2FB002}" type="sibTrans" cxnId="{2D7165C7-5237-4A09-AED9-884EDC4F7FB2}">
      <dgm:prSet/>
      <dgm:spPr/>
      <dgm:t>
        <a:bodyPr/>
        <a:lstStyle/>
        <a:p>
          <a:endParaRPr lang="pt-BR"/>
        </a:p>
      </dgm:t>
    </dgm:pt>
    <dgm:pt modelId="{D466F617-6E3E-4FA5-B455-204AD25B023B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1800" b="1" dirty="0"/>
            <a:t>DEFINIÇÃO  DAS ATRIBUIÇÕES DOS MEMBROS DA EQUIPE.</a:t>
          </a:r>
        </a:p>
      </dgm:t>
    </dgm:pt>
    <dgm:pt modelId="{C17B8A10-80FF-453F-A9F7-8F1C1A83C3CA}" type="parTrans" cxnId="{4F2F7502-B7F7-4784-BDAA-60F95BA10993}">
      <dgm:prSet/>
      <dgm:spPr/>
      <dgm:t>
        <a:bodyPr/>
        <a:lstStyle/>
        <a:p>
          <a:endParaRPr lang="pt-BR"/>
        </a:p>
      </dgm:t>
    </dgm:pt>
    <dgm:pt modelId="{F62A5346-95A4-4165-82EC-47EABF8D58E1}" type="sibTrans" cxnId="{4F2F7502-B7F7-4784-BDAA-60F95BA10993}">
      <dgm:prSet/>
      <dgm:spPr/>
      <dgm:t>
        <a:bodyPr/>
        <a:lstStyle/>
        <a:p>
          <a:endParaRPr lang="pt-BR"/>
        </a:p>
      </dgm:t>
    </dgm:pt>
    <dgm:pt modelId="{35CB8C1C-0050-41FF-8F89-7D5ED94CA8F0}">
      <dgm:prSet phldrT="[Texto]" custT="1"/>
      <dgm:spPr>
        <a:solidFill>
          <a:srgbClr val="00B0F0"/>
        </a:solidFill>
        <a:ln w="41275">
          <a:solidFill>
            <a:schemeClr val="tx1"/>
          </a:solidFill>
        </a:ln>
      </dgm:spPr>
      <dgm:t>
        <a:bodyPr/>
        <a:lstStyle/>
        <a:p>
          <a:r>
            <a:rPr lang="pt-BR" sz="1800" b="1" dirty="0"/>
            <a:t>MAIS E MELHOR ATENDIDA.</a:t>
          </a:r>
        </a:p>
      </dgm:t>
    </dgm:pt>
    <dgm:pt modelId="{0ACE8602-4904-464B-99F0-115615E3A374}" type="parTrans" cxnId="{2A41D3EA-B229-4E4A-B68B-81452B65DE46}">
      <dgm:prSet/>
      <dgm:spPr/>
      <dgm:t>
        <a:bodyPr/>
        <a:lstStyle/>
        <a:p>
          <a:endParaRPr lang="pt-BR"/>
        </a:p>
      </dgm:t>
    </dgm:pt>
    <dgm:pt modelId="{F032CC52-0175-4FEE-AFA5-A57A55C07CBF}" type="sibTrans" cxnId="{2A41D3EA-B229-4E4A-B68B-81452B65DE46}">
      <dgm:prSet/>
      <dgm:spPr/>
      <dgm:t>
        <a:bodyPr/>
        <a:lstStyle/>
        <a:p>
          <a:endParaRPr lang="pt-BR"/>
        </a:p>
      </dgm:t>
    </dgm:pt>
    <dgm:pt modelId="{AF5E5EB5-B6D9-41F9-A9F4-9739B91F76B1}" type="pres">
      <dgm:prSet presAssocID="{CE03F971-9DAD-4135-B498-3DB8DCB761B7}" presName="rootnode" presStyleCnt="0">
        <dgm:presLayoutVars>
          <dgm:chMax/>
          <dgm:chPref/>
          <dgm:dir/>
          <dgm:animLvl val="lvl"/>
        </dgm:presLayoutVars>
      </dgm:prSet>
      <dgm:spPr/>
    </dgm:pt>
    <dgm:pt modelId="{4929FF18-C157-4B3E-8137-2FD72DA96834}" type="pres">
      <dgm:prSet presAssocID="{2AC1D9BC-465D-43CF-B4DF-22468F91775D}" presName="composite" presStyleCnt="0"/>
      <dgm:spPr/>
    </dgm:pt>
    <dgm:pt modelId="{18FF2D7F-2A8A-4CCF-B008-63F85AC3F403}" type="pres">
      <dgm:prSet presAssocID="{2AC1D9BC-465D-43CF-B4DF-22468F91775D}" presName="bentUpArrow1" presStyleLbl="alignImgPlace1" presStyleIdx="0" presStyleCnt="2" custLinFactNeighborX="-33776" custLinFactNeighborY="-13493"/>
      <dgm:spPr>
        <a:solidFill>
          <a:srgbClr val="0070C0"/>
        </a:solidFill>
      </dgm:spPr>
    </dgm:pt>
    <dgm:pt modelId="{7CCB3770-7DE3-4EB4-9174-E9757463E273}" type="pres">
      <dgm:prSet presAssocID="{2AC1D9BC-465D-43CF-B4DF-22468F91775D}" presName="ParentText" presStyleLbl="node1" presStyleIdx="0" presStyleCnt="3" custScaleY="112008" custLinFactNeighborX="-30505" custLinFactNeighborY="-19449">
        <dgm:presLayoutVars>
          <dgm:chMax val="1"/>
          <dgm:chPref val="1"/>
          <dgm:bulletEnabled val="1"/>
        </dgm:presLayoutVars>
      </dgm:prSet>
      <dgm:spPr/>
    </dgm:pt>
    <dgm:pt modelId="{0546F148-C8C4-4091-A41D-3FB065EA16A2}" type="pres">
      <dgm:prSet presAssocID="{2AC1D9BC-465D-43CF-B4DF-22468F91775D}" presName="ChildText" presStyleLbl="revTx" presStyleIdx="0" presStyleCnt="3" custScaleX="463817" custScaleY="132605" custLinFactX="41062" custLinFactNeighborX="100000" custLinFactNeighborY="-28298">
        <dgm:presLayoutVars>
          <dgm:chMax val="0"/>
          <dgm:chPref val="0"/>
          <dgm:bulletEnabled val="1"/>
        </dgm:presLayoutVars>
      </dgm:prSet>
      <dgm:spPr/>
    </dgm:pt>
    <dgm:pt modelId="{8BF036DC-16A8-4894-A755-38C8174704BA}" type="pres">
      <dgm:prSet presAssocID="{FECF0C44-E357-46E0-B12D-4429030C6FD2}" presName="sibTrans" presStyleCnt="0"/>
      <dgm:spPr/>
    </dgm:pt>
    <dgm:pt modelId="{1B309A47-DC91-4CF6-8C7F-D88A87002074}" type="pres">
      <dgm:prSet presAssocID="{3CCE518C-1719-40A8-8CF4-EA44DCFDDE6E}" presName="composite" presStyleCnt="0"/>
      <dgm:spPr/>
    </dgm:pt>
    <dgm:pt modelId="{58249B94-723F-43CF-BD63-846E1D6B0C6E}" type="pres">
      <dgm:prSet presAssocID="{3CCE518C-1719-40A8-8CF4-EA44DCFDDE6E}" presName="bentUpArrow1" presStyleLbl="alignImgPlace1" presStyleIdx="1" presStyleCnt="2" custLinFactNeighborX="-57113" custLinFactNeighborY="5288"/>
      <dgm:spPr>
        <a:solidFill>
          <a:srgbClr val="0070C0"/>
        </a:solidFill>
      </dgm:spPr>
    </dgm:pt>
    <dgm:pt modelId="{85CCFBEE-5C3E-4CF9-B5C4-AE051A560B94}" type="pres">
      <dgm:prSet presAssocID="{3CCE518C-1719-40A8-8CF4-EA44DCFDDE6E}" presName="ParentText" presStyleLbl="node1" presStyleIdx="1" presStyleCnt="3" custScaleX="125299" custScaleY="122637" custLinFactNeighborX="-91547" custLinFactNeighborY="-3724">
        <dgm:presLayoutVars>
          <dgm:chMax val="1"/>
          <dgm:chPref val="1"/>
          <dgm:bulletEnabled val="1"/>
        </dgm:presLayoutVars>
      </dgm:prSet>
      <dgm:spPr/>
    </dgm:pt>
    <dgm:pt modelId="{85D53C40-8BB4-4528-88E3-009DAAE666B8}" type="pres">
      <dgm:prSet presAssocID="{3CCE518C-1719-40A8-8CF4-EA44DCFDDE6E}" presName="ChildText" presStyleLbl="revTx" presStyleIdx="1" presStyleCnt="3" custScaleX="429090" custScaleY="129563" custLinFactNeighborX="51852" custLinFactNeighborY="-8426">
        <dgm:presLayoutVars>
          <dgm:chMax val="0"/>
          <dgm:chPref val="0"/>
          <dgm:bulletEnabled val="1"/>
        </dgm:presLayoutVars>
      </dgm:prSet>
      <dgm:spPr/>
    </dgm:pt>
    <dgm:pt modelId="{8D2F927C-4013-41F8-9E46-6C6FF9C123F5}" type="pres">
      <dgm:prSet presAssocID="{B1527309-871A-4C1C-B3A1-E908790706BB}" presName="sibTrans" presStyleCnt="0"/>
      <dgm:spPr/>
    </dgm:pt>
    <dgm:pt modelId="{1D08F7E8-A850-4CB7-8AF5-EC645CCB8590}" type="pres">
      <dgm:prSet presAssocID="{53F8E990-0962-4155-8940-386AE598542D}" presName="composite" presStyleCnt="0"/>
      <dgm:spPr/>
    </dgm:pt>
    <dgm:pt modelId="{285CCF2A-B887-45CB-BD03-5D94E92FBC0A}" type="pres">
      <dgm:prSet presAssocID="{53F8E990-0962-4155-8940-386AE598542D}" presName="ParentText" presStyleLbl="node1" presStyleIdx="2" presStyleCnt="3" custScaleX="119746" custLinFactX="-6646" custLinFactNeighborX="-100000" custLinFactNeighborY="8062">
        <dgm:presLayoutVars>
          <dgm:chMax val="1"/>
          <dgm:chPref val="1"/>
          <dgm:bulletEnabled val="1"/>
        </dgm:presLayoutVars>
      </dgm:prSet>
      <dgm:spPr/>
    </dgm:pt>
    <dgm:pt modelId="{E372440F-0B17-46A3-900B-E95FDB51298E}" type="pres">
      <dgm:prSet presAssocID="{53F8E990-0962-4155-8940-386AE598542D}" presName="FinalChildText" presStyleLbl="revTx" presStyleIdx="2" presStyleCnt="3" custScaleX="282657" custLinFactNeighborX="-45849" custLinFactNeighborY="6615">
        <dgm:presLayoutVars>
          <dgm:chMax val="0"/>
          <dgm:chPref val="0"/>
          <dgm:bulletEnabled val="1"/>
        </dgm:presLayoutVars>
      </dgm:prSet>
      <dgm:spPr/>
    </dgm:pt>
  </dgm:ptLst>
  <dgm:cxnLst>
    <dgm:cxn modelId="{C2845FB7-D570-4A8B-9777-0A3341A8364D}" type="presOf" srcId="{3CCE518C-1719-40A8-8CF4-EA44DCFDDE6E}" destId="{85CCFBEE-5C3E-4CF9-B5C4-AE051A560B94}" srcOrd="0" destOrd="0" presId="urn:microsoft.com/office/officeart/2005/8/layout/StepDownProcess"/>
    <dgm:cxn modelId="{1D4DE176-23B6-494D-AEA3-AEBCA93A7118}" type="presOf" srcId="{2AC1D9BC-465D-43CF-B4DF-22468F91775D}" destId="{7CCB3770-7DE3-4EB4-9174-E9757463E273}" srcOrd="0" destOrd="0" presId="urn:microsoft.com/office/officeart/2005/8/layout/StepDownProcess"/>
    <dgm:cxn modelId="{2D7165C7-5237-4A09-AED9-884EDC4F7FB2}" srcId="{3CCE518C-1719-40A8-8CF4-EA44DCFDDE6E}" destId="{B843B996-235E-43F0-857F-6A3608929BB4}" srcOrd="1" destOrd="0" parTransId="{CCCAAAEA-FCC6-4484-BCB0-AADAEDA56199}" sibTransId="{C812C95C-0761-4CB5-BEDC-F643CD2FB002}"/>
    <dgm:cxn modelId="{156F9879-DC48-4AAF-9F29-66D5829E3BC3}" type="presOf" srcId="{35CB8C1C-0050-41FF-8F89-7D5ED94CA8F0}" destId="{E372440F-0B17-46A3-900B-E95FDB51298E}" srcOrd="0" destOrd="1" presId="urn:microsoft.com/office/officeart/2005/8/layout/StepDownProcess"/>
    <dgm:cxn modelId="{500E5371-7DB3-4322-981B-D40B03EDA477}" srcId="{CE03F971-9DAD-4135-B498-3DB8DCB761B7}" destId="{3CCE518C-1719-40A8-8CF4-EA44DCFDDE6E}" srcOrd="1" destOrd="0" parTransId="{66A8E542-B477-4FD5-8104-A87B722CAD62}" sibTransId="{B1527309-871A-4C1C-B3A1-E908790706BB}"/>
    <dgm:cxn modelId="{51DC1522-43AA-46C2-8B75-C161C8EB9950}" type="presOf" srcId="{D466F617-6E3E-4FA5-B455-204AD25B023B}" destId="{85D53C40-8BB4-4528-88E3-009DAAE666B8}" srcOrd="0" destOrd="2" presId="urn:microsoft.com/office/officeart/2005/8/layout/StepDownProcess"/>
    <dgm:cxn modelId="{D1E16756-3286-46E3-ACB2-4CECB5E40D0E}" srcId="{2AC1D9BC-465D-43CF-B4DF-22468F91775D}" destId="{E53492FE-EB05-448C-9405-26D493267C5B}" srcOrd="1" destOrd="0" parTransId="{BACD7EEE-0C62-42EA-B7F9-5B57DE225A23}" sibTransId="{812D2A0A-1CFC-44A4-8BE0-0F9CEC821F08}"/>
    <dgm:cxn modelId="{171B776E-23D5-4D4A-9FEA-4E4A024B771C}" type="presOf" srcId="{CE03F971-9DAD-4135-B498-3DB8DCB761B7}" destId="{AF5E5EB5-B6D9-41F9-A9F4-9739B91F76B1}" srcOrd="0" destOrd="0" presId="urn:microsoft.com/office/officeart/2005/8/layout/StepDownProcess"/>
    <dgm:cxn modelId="{30BDEB18-80D1-4C7D-B045-B24218966E69}" type="presOf" srcId="{E53492FE-EB05-448C-9405-26D493267C5B}" destId="{0546F148-C8C4-4091-A41D-3FB065EA16A2}" srcOrd="0" destOrd="1" presId="urn:microsoft.com/office/officeart/2005/8/layout/StepDownProcess"/>
    <dgm:cxn modelId="{4F2F7502-B7F7-4784-BDAA-60F95BA10993}" srcId="{3CCE518C-1719-40A8-8CF4-EA44DCFDDE6E}" destId="{D466F617-6E3E-4FA5-B455-204AD25B023B}" srcOrd="2" destOrd="0" parTransId="{C17B8A10-80FF-453F-A9F7-8F1C1A83C3CA}" sibTransId="{F62A5346-95A4-4165-82EC-47EABF8D58E1}"/>
    <dgm:cxn modelId="{6F4DBF1D-9B84-40CB-9551-CA9633D16A91}" srcId="{CE03F971-9DAD-4135-B498-3DB8DCB761B7}" destId="{2AC1D9BC-465D-43CF-B4DF-22468F91775D}" srcOrd="0" destOrd="0" parTransId="{BE5A1966-F0A9-4C17-AFB5-45C472F39EE7}" sibTransId="{FECF0C44-E357-46E0-B12D-4429030C6FD2}"/>
    <dgm:cxn modelId="{3CD021C8-18C1-44DE-B05F-6A206FC0CD36}" type="presOf" srcId="{3AD01914-4D47-47CA-A77A-601816BF8EC4}" destId="{0546F148-C8C4-4091-A41D-3FB065EA16A2}" srcOrd="0" destOrd="0" presId="urn:microsoft.com/office/officeart/2005/8/layout/StepDownProcess"/>
    <dgm:cxn modelId="{6D376D73-8CC5-4C18-9414-0A8F1314E199}" srcId="{2AC1D9BC-465D-43CF-B4DF-22468F91775D}" destId="{C72F47D4-43F6-477D-829C-9A127630EB0E}" srcOrd="2" destOrd="0" parTransId="{ECE8B30D-F1E3-4D2D-B039-3224D14DB70B}" sibTransId="{2258B248-D576-46AB-8A76-8C2C2DEE7A87}"/>
    <dgm:cxn modelId="{735D7778-4692-4FE6-8C85-716B1DC9A0E0}" srcId="{53F8E990-0962-4155-8940-386AE598542D}" destId="{F1D25DEE-F0D2-443C-A684-65CA86961721}" srcOrd="0" destOrd="0" parTransId="{711327A3-F077-4245-BC9A-3DB3921E9139}" sibTransId="{6D7AC3DC-B2AE-42A5-A16C-125691E0F5A7}"/>
    <dgm:cxn modelId="{2BB2DE38-A488-48B0-A8FA-41E000F2EBF0}" srcId="{3CCE518C-1719-40A8-8CF4-EA44DCFDDE6E}" destId="{BBB1F112-515D-4BB0-85A7-6B6FAEE7A41B}" srcOrd="0" destOrd="0" parTransId="{7D7640C5-4E0F-48DD-A547-95342805A5FF}" sibTransId="{0320C1CA-7A9B-44ED-9895-DB2D9675A51A}"/>
    <dgm:cxn modelId="{4BC77CA2-7AFA-44D2-8FB1-E0B2821A9E60}" srcId="{2AC1D9BC-465D-43CF-B4DF-22468F91775D}" destId="{3AD01914-4D47-47CA-A77A-601816BF8EC4}" srcOrd="0" destOrd="0" parTransId="{55E8E4C1-0ADA-48A4-A5BF-D84D7072E8C8}" sibTransId="{33D70DE2-E711-4A92-B5A3-94E3A667974D}"/>
    <dgm:cxn modelId="{D980389C-CA1C-43E9-AEED-BC3EACECB1EA}" srcId="{CE03F971-9DAD-4135-B498-3DB8DCB761B7}" destId="{53F8E990-0962-4155-8940-386AE598542D}" srcOrd="2" destOrd="0" parTransId="{FF3B48C9-378D-4640-B197-D69D2A5E5785}" sibTransId="{B4503749-41AD-4512-8E9F-DFF5CFD99AD0}"/>
    <dgm:cxn modelId="{A63BA36E-FF90-4DA0-AAED-0947A9FD6425}" type="presOf" srcId="{53F8E990-0962-4155-8940-386AE598542D}" destId="{285CCF2A-B887-45CB-BD03-5D94E92FBC0A}" srcOrd="0" destOrd="0" presId="urn:microsoft.com/office/officeart/2005/8/layout/StepDownProcess"/>
    <dgm:cxn modelId="{6C466C37-97F0-46CC-B09F-36E29B18F4FE}" type="presOf" srcId="{C72F47D4-43F6-477D-829C-9A127630EB0E}" destId="{0546F148-C8C4-4091-A41D-3FB065EA16A2}" srcOrd="0" destOrd="2" presId="urn:microsoft.com/office/officeart/2005/8/layout/StepDownProcess"/>
    <dgm:cxn modelId="{33F0E1E8-80BE-4409-A41F-2660F46E34AB}" type="presOf" srcId="{F1D25DEE-F0D2-443C-A684-65CA86961721}" destId="{E372440F-0B17-46A3-900B-E95FDB51298E}" srcOrd="0" destOrd="0" presId="urn:microsoft.com/office/officeart/2005/8/layout/StepDownProcess"/>
    <dgm:cxn modelId="{2A41D3EA-B229-4E4A-B68B-81452B65DE46}" srcId="{53F8E990-0962-4155-8940-386AE598542D}" destId="{35CB8C1C-0050-41FF-8F89-7D5ED94CA8F0}" srcOrd="1" destOrd="0" parTransId="{0ACE8602-4904-464B-99F0-115615E3A374}" sibTransId="{F032CC52-0175-4FEE-AFA5-A57A55C07CBF}"/>
    <dgm:cxn modelId="{0748F0F3-2F9E-451B-A8AB-BEB1656909F6}" type="presOf" srcId="{BBB1F112-515D-4BB0-85A7-6B6FAEE7A41B}" destId="{85D53C40-8BB4-4528-88E3-009DAAE666B8}" srcOrd="0" destOrd="0" presId="urn:microsoft.com/office/officeart/2005/8/layout/StepDownProcess"/>
    <dgm:cxn modelId="{EA0C2400-9B6B-40DA-BBC4-0AFBBE696B2A}" type="presOf" srcId="{B843B996-235E-43F0-857F-6A3608929BB4}" destId="{85D53C40-8BB4-4528-88E3-009DAAE666B8}" srcOrd="0" destOrd="1" presId="urn:microsoft.com/office/officeart/2005/8/layout/StepDownProcess"/>
    <dgm:cxn modelId="{2F9A0C5C-4B6B-4C79-9124-A956AA433757}" type="presParOf" srcId="{AF5E5EB5-B6D9-41F9-A9F4-9739B91F76B1}" destId="{4929FF18-C157-4B3E-8137-2FD72DA96834}" srcOrd="0" destOrd="0" presId="urn:microsoft.com/office/officeart/2005/8/layout/StepDownProcess"/>
    <dgm:cxn modelId="{451B017F-2E90-4BE9-9DAC-9EB3E377BC6F}" type="presParOf" srcId="{4929FF18-C157-4B3E-8137-2FD72DA96834}" destId="{18FF2D7F-2A8A-4CCF-B008-63F85AC3F403}" srcOrd="0" destOrd="0" presId="urn:microsoft.com/office/officeart/2005/8/layout/StepDownProcess"/>
    <dgm:cxn modelId="{BBB911A7-5129-4917-976B-E42996A291CD}" type="presParOf" srcId="{4929FF18-C157-4B3E-8137-2FD72DA96834}" destId="{7CCB3770-7DE3-4EB4-9174-E9757463E273}" srcOrd="1" destOrd="0" presId="urn:microsoft.com/office/officeart/2005/8/layout/StepDownProcess"/>
    <dgm:cxn modelId="{635E8F7B-1BD9-47D8-8685-6A8FFB1AF3E7}" type="presParOf" srcId="{4929FF18-C157-4B3E-8137-2FD72DA96834}" destId="{0546F148-C8C4-4091-A41D-3FB065EA16A2}" srcOrd="2" destOrd="0" presId="urn:microsoft.com/office/officeart/2005/8/layout/StepDownProcess"/>
    <dgm:cxn modelId="{5C29BAE4-BD4E-4BE5-B678-DE18BE4DE720}" type="presParOf" srcId="{AF5E5EB5-B6D9-41F9-A9F4-9739B91F76B1}" destId="{8BF036DC-16A8-4894-A755-38C8174704BA}" srcOrd="1" destOrd="0" presId="urn:microsoft.com/office/officeart/2005/8/layout/StepDownProcess"/>
    <dgm:cxn modelId="{2B686BB7-5BEF-479A-A802-63617C749ADB}" type="presParOf" srcId="{AF5E5EB5-B6D9-41F9-A9F4-9739B91F76B1}" destId="{1B309A47-DC91-4CF6-8C7F-D88A87002074}" srcOrd="2" destOrd="0" presId="urn:microsoft.com/office/officeart/2005/8/layout/StepDownProcess"/>
    <dgm:cxn modelId="{149D3C72-E3DE-4B27-B7D4-339894B49CE6}" type="presParOf" srcId="{1B309A47-DC91-4CF6-8C7F-D88A87002074}" destId="{58249B94-723F-43CF-BD63-846E1D6B0C6E}" srcOrd="0" destOrd="0" presId="urn:microsoft.com/office/officeart/2005/8/layout/StepDownProcess"/>
    <dgm:cxn modelId="{BCABA37F-407F-4213-8CF3-581CA1310BC3}" type="presParOf" srcId="{1B309A47-DC91-4CF6-8C7F-D88A87002074}" destId="{85CCFBEE-5C3E-4CF9-B5C4-AE051A560B94}" srcOrd="1" destOrd="0" presId="urn:microsoft.com/office/officeart/2005/8/layout/StepDownProcess"/>
    <dgm:cxn modelId="{A94A1337-847B-474F-B4E3-5060C1CAB0C1}" type="presParOf" srcId="{1B309A47-DC91-4CF6-8C7F-D88A87002074}" destId="{85D53C40-8BB4-4528-88E3-009DAAE666B8}" srcOrd="2" destOrd="0" presId="urn:microsoft.com/office/officeart/2005/8/layout/StepDownProcess"/>
    <dgm:cxn modelId="{31A561C4-F220-491D-ACC3-066AA4909259}" type="presParOf" srcId="{AF5E5EB5-B6D9-41F9-A9F4-9739B91F76B1}" destId="{8D2F927C-4013-41F8-9E46-6C6FF9C123F5}" srcOrd="3" destOrd="0" presId="urn:microsoft.com/office/officeart/2005/8/layout/StepDownProcess"/>
    <dgm:cxn modelId="{BE1F70EE-CD4F-4313-B12E-761B019BE275}" type="presParOf" srcId="{AF5E5EB5-B6D9-41F9-A9F4-9739B91F76B1}" destId="{1D08F7E8-A850-4CB7-8AF5-EC645CCB8590}" srcOrd="4" destOrd="0" presId="urn:microsoft.com/office/officeart/2005/8/layout/StepDownProcess"/>
    <dgm:cxn modelId="{09C2767A-4A7E-482F-BD20-B3A53616667D}" type="presParOf" srcId="{1D08F7E8-A850-4CB7-8AF5-EC645CCB8590}" destId="{285CCF2A-B887-45CB-BD03-5D94E92FBC0A}" srcOrd="0" destOrd="0" presId="urn:microsoft.com/office/officeart/2005/8/layout/StepDownProcess"/>
    <dgm:cxn modelId="{48763838-20D3-45F4-810C-60548479E2EC}" type="presParOf" srcId="{1D08F7E8-A850-4CB7-8AF5-EC645CCB8590}" destId="{E372440F-0B17-46A3-900B-E95FDB51298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2D7F-2A8A-4CCF-B008-63F85AC3F403}">
      <dsp:nvSpPr>
        <dsp:cNvPr id="0" name=""/>
        <dsp:cNvSpPr/>
      </dsp:nvSpPr>
      <dsp:spPr>
        <a:xfrm rot="5400000">
          <a:off x="381041" y="1549240"/>
          <a:ext cx="895799" cy="10198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B3770-7DE3-4EB4-9174-E9757463E273}">
      <dsp:nvSpPr>
        <dsp:cNvPr id="0" name=""/>
        <dsp:cNvSpPr/>
      </dsp:nvSpPr>
      <dsp:spPr>
        <a:xfrm>
          <a:off x="28153" y="408429"/>
          <a:ext cx="1507999" cy="1182301"/>
        </a:xfrm>
        <a:prstGeom prst="roundRect">
          <a:avLst>
            <a:gd name="adj" fmla="val 166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</a:p>
      </dsp:txBody>
      <dsp:txXfrm>
        <a:off x="85879" y="466155"/>
        <a:ext cx="1392547" cy="1066849"/>
      </dsp:txXfrm>
    </dsp:sp>
    <dsp:sp modelId="{0546F148-C8C4-4091-A41D-3FB065EA16A2}">
      <dsp:nvSpPr>
        <dsp:cNvPr id="0" name=""/>
        <dsp:cNvSpPr/>
      </dsp:nvSpPr>
      <dsp:spPr>
        <a:xfrm>
          <a:off x="1548174" y="397263"/>
          <a:ext cx="5087030" cy="1131309"/>
        </a:xfrm>
        <a:prstGeom prst="rect">
          <a:avLst/>
        </a:prstGeom>
        <a:solidFill>
          <a:srgbClr val="00B0F0"/>
        </a:solidFill>
        <a:ln w="41275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/>
            <a:t>MAIS UNIDA E INTEGRADA.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/>
            <a:t>MAIS ORGANIZADA E COMPROMETIDA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/>
            <a:t>MAIS CAPACITADA.</a:t>
          </a:r>
        </a:p>
      </dsp:txBody>
      <dsp:txXfrm>
        <a:off x="1548174" y="397263"/>
        <a:ext cx="5087030" cy="1131309"/>
      </dsp:txXfrm>
    </dsp:sp>
    <dsp:sp modelId="{58249B94-723F-43CF-BD63-846E1D6B0C6E}">
      <dsp:nvSpPr>
        <dsp:cNvPr id="0" name=""/>
        <dsp:cNvSpPr/>
      </dsp:nvSpPr>
      <dsp:spPr>
        <a:xfrm rot="5400000">
          <a:off x="2394378" y="3022685"/>
          <a:ext cx="895799" cy="10198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CFBEE-5C3E-4CF9-B5C4-AE051A560B94}">
      <dsp:nvSpPr>
        <dsp:cNvPr id="0" name=""/>
        <dsp:cNvSpPr/>
      </dsp:nvSpPr>
      <dsp:spPr>
        <a:xfrm>
          <a:off x="1168222" y="1823522"/>
          <a:ext cx="1889508" cy="1294495"/>
        </a:xfrm>
        <a:prstGeom prst="roundRect">
          <a:avLst>
            <a:gd name="adj" fmla="val 166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SERVIÇO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1425" y="1886725"/>
        <a:ext cx="1763102" cy="1168089"/>
      </dsp:txXfrm>
    </dsp:sp>
    <dsp:sp modelId="{85D53C40-8BB4-4528-88E3-009DAAE666B8}">
      <dsp:nvSpPr>
        <dsp:cNvPr id="0" name=""/>
        <dsp:cNvSpPr/>
      </dsp:nvSpPr>
      <dsp:spPr>
        <a:xfrm>
          <a:off x="3011515" y="1884981"/>
          <a:ext cx="4706153" cy="1105357"/>
        </a:xfrm>
        <a:prstGeom prst="rect">
          <a:avLst/>
        </a:prstGeom>
        <a:solidFill>
          <a:srgbClr val="00B0F0"/>
        </a:solidFill>
        <a:ln w="41275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ACOLHIMENTO MAIS EFICAZ.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AGENDAMENTO ADEQUADO DAS CONSULTAS.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DEFINIÇÃO  DAS ATRIBUIÇÕES DOS MEMBROS DA EQUIPE.</a:t>
          </a:r>
        </a:p>
      </dsp:txBody>
      <dsp:txXfrm>
        <a:off x="3011515" y="1884981"/>
        <a:ext cx="4706153" cy="1105357"/>
      </dsp:txXfrm>
    </dsp:sp>
    <dsp:sp modelId="{285CCF2A-B887-45CB-BD03-5D94E92FBC0A}">
      <dsp:nvSpPr>
        <dsp:cNvPr id="0" name=""/>
        <dsp:cNvSpPr/>
      </dsp:nvSpPr>
      <dsp:spPr>
        <a:xfrm>
          <a:off x="3276369" y="3253133"/>
          <a:ext cx="1805769" cy="1055550"/>
        </a:xfrm>
        <a:prstGeom prst="roundRect">
          <a:avLst>
            <a:gd name="adj" fmla="val 166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7906" y="3304670"/>
        <a:ext cx="1702695" cy="952476"/>
      </dsp:txXfrm>
    </dsp:sp>
    <dsp:sp modelId="{E372440F-0B17-46A3-900B-E95FDB51298E}">
      <dsp:nvSpPr>
        <dsp:cNvPr id="0" name=""/>
        <dsp:cNvSpPr/>
      </dsp:nvSpPr>
      <dsp:spPr>
        <a:xfrm>
          <a:off x="5036945" y="3325141"/>
          <a:ext cx="3100112" cy="853142"/>
        </a:xfrm>
        <a:prstGeom prst="rect">
          <a:avLst/>
        </a:prstGeom>
        <a:solidFill>
          <a:srgbClr val="00B0F0"/>
        </a:solidFill>
        <a:ln w="41275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MAIS PERTO DA EQUIPE.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/>
            <a:t>MAIS E MELHOR ATENDIDA.</a:t>
          </a:r>
        </a:p>
      </dsp:txBody>
      <dsp:txXfrm>
        <a:off x="5036945" y="3325141"/>
        <a:ext cx="3100112" cy="85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18D4488-DD05-49B7-B71B-2ED1F930249C}" type="datetimeFigureOut">
              <a:rPr lang="pt-BR" smtClean="0"/>
              <a:pPr algn="r"/>
              <a:t>24/02/2016</a:t>
            </a:fld>
            <a:r>
              <a:rPr lang="pt-BR" dirty="0"/>
              <a:t> (</a:t>
            </a:r>
            <a:fld id="{F0FCE24B-132A-44F1-9D5F-3FE6802DE6FE}" type="slidenum">
              <a:rPr lang="pt-BR" smtClean="0"/>
              <a:pPr algn="r"/>
              <a:t>‹nº›</a:t>
            </a:fld>
            <a:r>
              <a:rPr lang="pt-BR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18D4488-DD05-49B7-B71B-2ED1F930249C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F0FCE24B-132A-44F1-9D5F-3FE6802DE6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18D4488-DD05-49B7-B71B-2ED1F930249C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F0FCE24B-132A-44F1-9D5F-3FE6802DE6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8D4488-DD05-49B7-B71B-2ED1F930249C}" type="datetimeFigureOut">
              <a:rPr lang="pt-BR" sz="1600" smtClean="0"/>
              <a:pPr algn="r"/>
              <a:t>24/02/2016</a:t>
            </a:fld>
            <a:r>
              <a:rPr lang="pt-BR" sz="1600"/>
              <a:t> (</a:t>
            </a:r>
            <a:fld id="{F0FCE24B-132A-44F1-9D5F-3FE6802DE6FE}" type="slidenum">
              <a:rPr lang="pt-BR" sz="1600" smtClean="0"/>
              <a:pPr algn="r"/>
              <a:t>‹nº›</a:t>
            </a:fld>
            <a:r>
              <a:rPr lang="pt-BR" sz="1600"/>
              <a:t>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699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0000"/>
                <a:satMod val="1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7"/>
          <p:cNvSpPr>
            <a:spLocks noGrp="1"/>
          </p:cNvSpPr>
          <p:nvPr>
            <p:ph type="dt" sz="half" idx="2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18D4488-DD05-49B7-B71B-2ED1F930249C}" type="datetimeFigureOut">
              <a:rPr lang="pt-BR" sz="1600" smtClean="0"/>
              <a:pPr algn="r"/>
              <a:t>24/02/2016</a:t>
            </a:fld>
            <a:r>
              <a:rPr lang="pt-BR" sz="1600" dirty="0"/>
              <a:t> (</a:t>
            </a:r>
            <a:fld id="{F0FCE24B-132A-44F1-9D5F-3FE6802DE6FE}" type="slidenum">
              <a:rPr lang="pt-BR" sz="1600" smtClean="0"/>
              <a:pPr algn="r"/>
              <a:t>‹nº›</a:t>
            </a:fld>
            <a:r>
              <a:rPr lang="pt-BR" sz="1600" dirty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junto%20de%20documentos%20do%20TCC%20organizados.%201ra%20vers&#227;o.%20Joel%20Garc&#237;a%20N&#250;nez.doc-1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26064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Universidade Aberta do SUS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Universidade Federal de Pelotas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Especialização em Saúde da Família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Modalidade à Distância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Calibri" pitchFamily="34" charset="0"/>
              </a:rPr>
              <a:t>Turma  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34529" y="616530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Pelotas, 2016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0093" y="2694527"/>
            <a:ext cx="872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aos Usuários com Hipertensão e Diabetes na Unidade Básica de Saúde Contendas, Cocal/PI</a:t>
            </a:r>
            <a:endParaRPr lang="pt-B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42256" y="4100888"/>
            <a:ext cx="48782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Joel García Núnez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Orientadora: Cristina Dutra Ribeiro</a:t>
            </a:r>
          </a:p>
        </p:txBody>
      </p:sp>
    </p:spTree>
    <p:extLst>
      <p:ext uri="{BB962C8B-B14F-4D97-AF65-F5344CB8AC3E}">
        <p14:creationId xmlns:p14="http://schemas.microsoft.com/office/powerpoint/2010/main" val="18139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hUSExMWFRUXGB0bGBgYGB0aGhoaFxgbHh8gHhoaHSggGh0lIBkYITEhJSkrLi4uFx8zODMtNygtLisBCgoKDg0OGhAQGy0lICYtLS0tLSsvLS8tLS0tLS0tLS0tLS0tLS0tLS0tLS0tLS0tLS0tLS0tLS0tLS0tLS0tLf/AABEIALcBEwMBIgACEQEDEQH/xAAcAAABBQEBAQAAAAAAAAAAAAAFAgMEBgcAAQj/xABCEAACAQIEBAQDBQUGBwADAQABAhEDIQAEEjEFIkFRBhNhcTKBkUJSobHwBxQjwdEWcoKS4fEVJDNDU2LSNIPCF//EABkBAAMBAQEAAAAAAAAAAAAAAAECAwAEBf/EAC8RAAICAQIFAgQFBQAAAAAAAAABAhEDEiEEEzFBUSJhMnGRoRRCgdHxFVJi4fD/2gAMAwEAAhEDEQA/ANfK4SRhVCNKwZsL97YbqZlFYISNR2GOiyFHpGEkYdIx5GDYKGiMJ04djHhGDYKGSuElcPkYTGDYKGCuElcPkYQRg2LQyVwkjDxGElcNYKGCuEFcSCMIIwbFoYK4QVxIK4QVwyYKGCmEFcSCMJK4awEY0h2GEmn+pxJK4SVw1gIxp++Emn64lFcJKYNmI2g+n6+eENT9Af17YllcJK41mIuj0+mPNPviUVwkrg2YjfM/T/TEd8/TDimai6zsvX88SeIOEpuxOkBTe34TaTsPU4yWtxREzQq/xKhVtWh73G0z2EXm0m+OfNxGhpIeENSZrN/TFQzXi8CsECSNYWfcwbgHv+GPeL+I6eYoFEDIxImSFgdeYTEfPAng2X82oEWmlSDqOrrPYzb3398Qy8TrnGEHsUjjqLbNE0eh/Xzx2j3/ABw6qWG49JmMKCev5Y9CyAxp9f19MeafUfr54k6T3/DHhX2ONZhjQfTHYe8v0H6+WOxrAGuFZ8plkauw1BVm8mDEE3J6xqOHOD8VpZo1HpNqCEKbQQRJ6/3oxhHEPF2ZR0MxTKAKLGRpEzOxvYdLR1xZf2W+JwmY/dwo8uq9yfj1EWJPX4TYWE77DHl6tzuo2WMJjDkY8jD2ChsjHkYTm62hSbEwSASBJAmJOMl8QeLMyaxaWohSdCrqk2AC6lMHmkmRHxX6YnkzKHUKjZqGcz9OkCWYSIlQQWuR9mZ6zgZkfFmUqsUFUKdQQayFDsfuX5r297YwzjFYM5qVGfUxOoqgDGbzFgbifpjkfM6BXpuQqsSh1oDJ+IinOrsCdMXHSMTXEN7pD8s+jCMJIxiPDvGGcqvzZ7yj9pnjSCDI5VT4Te8dQDA5sbLwnzDRp+aVNTTzFTIJ7j33+eOiGTURlCh4jHhGHimEFcVsRoaIwkjDpXHkYItDJGElcPFcJK4NgoYK4SVw+Vwkrg2ChgjHhGHyuElcGwUMEYSRh/Tjwrg2ChiMJIw/px4Vw1goYjHkYf04aZhcAgkdJ/UY1moonjviraxRQ2Aup+0SOxFwogyJ9IMYo1Wr5hBUrTIuZGxEXsJHTbvGLL4p4mK1XUUNKpTtpMBiehDQPl3n6A+DIq1m1pqCz5iEiCoMDc3g3juMeTN68r8HZFVEjUXYodYhpkMFG1rQ25/G30k+HuPClXVhePi3v3uBO56+mIfH8xSLfwDoFpWZIsBv16e18SfC+SZa6V/3d6ijlT4YNQnSpMm6T/LC4sbc9vqGXw7l34r4tSpl5ouUqEwQfiA9DMe2Cvg3P+dl5L6mViDJBI7ev1A2PbGYeKeN1MwSSi0aiMZRR9kbS3VrGffoJi7fs64RVVErmuCrLekPXbWerDue/wA8d2GcpZHe5CcUol2jHRhzTjtOOyyA3GOw7px2NZj5u/4iWTRU1nYDmGyiALqdh0BG+NN/ZjwXKitRdjVqVCSBTWnalF5qPIPtAj0xlwYOwD3FpIN9u5nePwxpngXwxmqlbXlsw1CnY1FFTmYSSIUTAlQDv8XW4x5kGeizdSuIfEs4KKF2UkDciLe+J4xVvHnFVo0SCpM9eguB3ue0+/TAnPTFsRlL8U+IkqOBcQTHMCCN+wMTIkEgdhfAfM8TGgfCV3hhABPSATe3ztis8bzMsAE0rHLzSSGMiIAnYQLbfPAnNZ5tC6mkkm4NzEfU+57AdccTi5O2PFtLYvuUZKpM01I6Equ/uLHacPDhVDpRpj2UDb2GAXhTMPpZmBievt73/DBhuIwRaQRIjc+w9MMpKKpnXCaUVYl/D+WO9IfIkfkcWHg3E3ytMUqIRUBJjSNye++A9POo2xn26Y8biCgxv6i/5fL64dZEt7GfLfWi1L4sr9Vpn/Cf5NhweL3i9JD2gkdfWcVinVkTf5iMMZipcfP8sUWSXkWWLHV0Ws+NiDDZcD/9t/p5f88OjxrT60XHsVP5xig+dUYArEf+8zt6bj3wxmWhWYsd1BuAJ1A7kR1/U4pzJLqzm5cfBoyeN8ud0qr8lP5Nh5fF2UP22HujfyBxkpdu7zH31aTH6E+uJFAsTqJMX5SB6dR8/rjmlxeSPgKwQZrC+Jcof+8PmrD8xh+nxjLttWQ/4v64ycnE3hzb4fHxkpOqG/CRfc1Bc7SO1Wmf8a/1w4GB2IPscZ1OEGkpMkCYjHQuIfgD4JdmaSUwkrjO0aNiR7GMODN1AZFSoPZ2/rhlxPsI+Cfkv2nCKrBRJxR24xVSZrVLes/niDxHjlZlCmrqvMcuwvuBIPr6E4WXGxSJS4Vx7lyfiyhwOh22Exvc2jaDN5PbFU8XulKs1bLVP+YkBxNgAJJg2b7Ntlud8CDxFlYM7GRAJJ2m4gj3sNrYdz3HadUsHAfSRYbBoIJPXUZ3FpIHScTfFa4sVQpgDOcS1v5lZYqtaTykhr6o26/jiNwfIVM5mHpK4VUUtqcQo0/Tf3AtOJvH8+HJlQSY1Mw1bCPtXHT2tivcC8w5nTYCGLXIXTEESDIBmN+uOfDUp6qKtbEbMZcNUZQ4ZgLBRMmYgEbx39D2xZPDPHnylCtlH1qXIKOpshG6g7QQJlT9o4r2YHkVGNM6WCgQDNjvfrv+oxLznGlqU9CKJZVHPuGFp1bGd729sXg2naNJWWLw5TpZ8vlyqjMMGapV0ySoiI5R3HY4vfg/wjT4ctQiqXLxqYgKOUmLSY379MZP4YfOZWuHpIA6ypm6mGAZWPU3FpEC+Nrz3ECtP+It2SYjTci/U8u83t6746ceRJb9UQyJ3XYJgjuMIzFVUUu0wN4E/hiBwCujKNLF30jUxXa1hIsPYdZxI49ly+XqKoklTbrbt64vrem0SUd6IC+JqBuNZHcL/rjzGY5nMsjFLqQbgBbE3+0J+uOx5v8AUJeCvJGPEGQ/d6ihMuuYR4Wm9OAWMSR5a6mVoneZg/ITX4yKLNSqZZ6bfaRywZdiOUwQdjPY4VluJGnpqBlLBpAa56+mx2wL8R5tKzmqEVCzHlUsQBb75J9r22wkG3sztWRlso/tIcIF87Mrp2iq/sAOfYes/PEqn4q/e/jqVahBCrqZjd+gUklmMGIj5RjM0WSALkmB7nFjfJpQSk1MF2JYMVgnSQfhiRqEG/Qj0nDTgmqszntVII+IKygAhgQwI0trJ3IJna8A739IAwJydVXddbAfCIgQYuRNgPfBXjXDzoVt5QEWiIsNtoiP0MC8mEVgdMEEQJBnadxMe5AthFtEmi4U8yzSD8MD0iLT2kx3wmpmIFixB6QZafW8CTMdQPmYdesVAMxImxBP4GPx9zviCM2S45oMjSCZ20wO0WjtE/PmUWwN2HMnniOkETcwPx7CBbCMzmidUgaZusgEz39LfniN5riNWmYg6LxG/uzR07e2BuYrK5Yy3UCLi3WIufnbvjRts2plny2Y0pIQCb6QVBnoItv09j0vhNXOsRIH3iI0uCFIUkaWE8xAHczE4qNPiGn4APlb3tN/fEuiWBIZypAWASI5biSVgCfsRHLfHQpNLc6IZFVSLEz1p+EGNX2T9hgrbMdmYD54S2Yq7Gne/wBlt1bSeh2a3vinZnjmZRiAREEAgC4ZtTGe5YTI7WgYeTxjmQTKKZ1yNJH/AFInY7SAY74amynoLC/Y0lET6bEA7r0MD3wyTT2KL6ww6H3HXEJf2gVvtUVO0/EJ5Yf5vAPoRME4dH7RTHNlwTG+u2rWGJgoYmAesNfqRifKfj7m9HkJpm7fAfTb/wCsEMg9piMAf/8AQqJN8ohF4uNxOieTpJ9tVhaMOr44yMicmAtphUJA0kehMGADYnexsXVr8oVpX5izeZj3zMAqXjLhxu1J1mLAGxMA3WoLCJ29uuJlHxFwtv8AuMIm+qsAYM/6AbxOxwdf+LHr3QR8zHorRf8AlP4HEdeLcMNhmB2/6jC5E7teL79IA3meTNZA2TOCSLS6nfbdZmdxuO18DmLw/oHS/K+pCz7tpYyPUjtcAQPU/h8sCaWYqOJYgc0WAm4MyL2M9h09TgvxHLpBC1wT2YQpA7gx0vab2mRgByaxeACbFegkX3nrYA4i9L6HFli0x7NZznJ3J7gd52I9/wAcRtZU6hTA9T2UXkkz3t6+mHM7myCCb3DKTsepBiwuJ6DEKrmwyi8H7xHxT0GxEbb/ACxkiRF4lmGdhKaBAgTcjvGnebx/vhFKWcInLqMM5kEydojf02tPfBdOA1PINREBJvJaDpjVyrfcXtG204Z4fwbNnQujkDFgdSNpJHxQG1dB+eKxcUUeOa7EDN0V1uXblYKJmLsN/UAnteTh2nwVQSFYu2pSjnSBv1GpgZ9PT2xOTgdfUTV1BBJVohge4LCG6nf54L0ilNtaoL2OrmJ02EGN+n1GEeVRWzFewxkMtWAhTUIBJLRddIBtA9OvrOLJSrFkAqFi5MMCQBBAMljAGxkdfzDfv+gvygDSG1AmGG0hZvv095EYF1+LIXpOIENMATEEfM2uCdjgY8m9+SbVmx8AyAprcSTcNvuNgSB+AjA3xZmM3Sl6TAJEyBOnT1II6z0IwL4N4lqVWE/9JPtmooMk/wDsw12jYW7GRgoviiisrUqLUUgkkQ2qSbaYsIgEnf649CWfG41dImoS8Gd18xUqsXZCzNuVSAT6Am2OxfKninh7GSxUwOUosiBEW9sdjn5eJ/nKeoxCrTEg6joPeJsfQ/qcDcxTuY26e2DvD6LkBTTmmXMmDY6TaenePTER6IQqN5nfsR1wE6K0McHJRtagNYjeIuJN/T88W2tR1UqRZ9NpaF6HYEttY7j064HNmaRVW8mmoOsFVBH3b7z3F9sE8rQmyuVCURC99T01u3a4nb8MFPVuZjNTNaqbUzfS0AA7QTJMi8C30wzUyADABtSSNIuAZ31QbWg2PSMIz2aakASdTqQBDcum4sRFhAFx3viTWzKtTVl06hvudJgn4jY7GPUzGIyvsB7HNTEcttPXUxU3At+F/TsMB8/8bHmHsJn3AiAfT1wUp58qCCDbdgTEQbAx1k77nvGBdbMFULC6kXPKbz0JmLdvrjY0+4EO8NzAQ8wZmvHRNiJJPYnaMRXzj1TCCAB3jSIgn2/riHmHYSvwk3I/IeuGaFQifXf5emKqC6mocpViDbp+txvgic007kTEkYFtVMzPbCxWwXGxls7JuaQfELL6/wCwnDAw3mqwKQQMC8aOOyqytBJQZG8zftGHiMCAxHXCxUbufrhnCzLLQS0DCTSHYYco05UY9NLEi/Ul0OHqcs76Rq8wAGOkAnAo5de2LJTGnIiOtb/+cVdsyfT6Yo09q8EU0rsX+7ribwjJIWYtNh+Jt88QaFYswFr++D/CMoAwZiIjqP1ffbvhJakmaTjptE7ywFHLMKDAJ0wRy7mTbb6zj2s8wHs33oi83BHXff8ADEhJVg41SNiD3v0Mieg/HDdNBU1loM7AAWgyZYx9k/P84o5ga7SVUabsDvE/M22x2dcBQVEH7RsN5nY9Da0fTD2ZzYJK63blgyBYTvJO9vyueojPV9bFrLFiAbW2I7fX1xRKzCszxfMgKBmHZVgKsyAASeog7+sz2xP4LxzMKpC1DrJAWyC4NtzJ36j8LYEM1r9evrh/gZ0VrkgQb7H23jqN5w0ktPQfXLyWnJeI8wWKuZPdkFtRABAAgab9QYPXfEnNcYNUEMAqgwoFrA2k/K0+nyBI3MQq8zTeBJA2Aj2/2wpqrKZJgD/Ywb3+eOVwTeyA8kns2Tq+bMEgS03GmBB9IH4d8DnqCow5AdRgGTHKe4232jDGYzqzAkbgeq+3fphOXqXkkAEbkwd49/ptvh1CtxCxLTVbadKwYJJCyRsBvuR1xOzPFMtTCeWCzsBq8wLpDTJhLlptBLet+lb4hxIKpUMoIJB+1B2sAfQXGGclnV06tZDWgsFvIvb3EXB2mZMY0IOrYxop4ilv4KA6RIVNInSJhel+mOxU2z1ZoPmAWAAk2AAA2WNgMdgakFSQWy/hXQNK1DctugJ5p6yP9cNt4WIIcMDE2K7zHZvf64tU46cek4RfYFsCcI/Z62ZNQrVRGLAKkEAAyWZhBkWAAEXNz3N8X/Zm2Xy+Yq+ersaYVU8sgfGsAnXtIF4xY/Bl6jjaV/kf18sC/GPiujlKJo5moy1ajKwQhmOhZvtYSIwmiMegaMir+GMwKRVgkKZkNsvXcCO/yxB4W5qBgiEgAmTAsLEjvuP1ONK4XxWhmqL1KRLlTBp6Dq0gAuxH3Qp9Z9MVvhNL93rnUihb0wZusNeD9oTHX6zhZRjY+9blcrpVprJVlkyNQuD7H+eI1PNQGW0GOVhqvETfrb9RjReMcJSsJ0jV3kiLenyxXc34U8umWDajILe0i4uBYajfA5dCIqNdSdhIEQQLfr+mIYEkCY9/540JuGKcmgAAZlpgnrqbSB+JJv64O5PIZKhSqmpSpMUUOvmLqUQ0fDtu4HeNR7nDKI1GQ01JMAScEqXC30aip9IB/pf/AEOEZgF8yqSi88akshGrcRHLGDnHcpUoZpngxT5kAJi15I+6B7iAcBjRQIpcJeqCwA0ieombXC7tHWNpwV8IZvJZTMV0z2UNaQESVD6D15CRJa0EGR88aL+z3whSz+X/AOIVa1Ra1UuNKlBSQISk6QtrLsNNsULinDGGYNbVpYVAyOgkjQBBO1pE/LFYwTS09RJPrZF4/wCG6RWpVopUy5UgrQqqZamVBEMSSHHVTO4g9MVJKRs0GJ3i31xo/E8rV4i6/wAR6td1XUgAnzADIgfZiCD2EzgD4n4DmMoRQrpDKtoIZYF/sTcA364VLwO0DaGwjD+YpHyhUDLOqGDEAxbv0uL269sKFApysACPWeuCPGPDubp5dJoOUzDI1Mi4J0M3a50sD6c3yRwoZTvYVmkK5SmrAg62kH2OKYx2udsahkODtm3yOUraqLVNSsSLjy6ZJgTf4flOBuZ8B0VBZq5QTu0R7XIw+klqspGQEuPn+WLhw9wQE5VOne8nY33j2/RczvhH93ou6Pra1yIIB+7c7/ywJ4fQ0UQ9aqKZZiACGJIEXOmTFiJ7DE5RUm0M09KDbrqhD0kTEACRff37zpGINSr5YLTd2m8AE373kDTBJiWwRpcEqMgKVKbAra7QexmNuuIXiaiKKhWuY6GPYBY2+d8T5bWwkVYB8lmJdSFHeQLyI6949BvhhqBUwbEC0jTMDsbR64svhyjUdFgqIIBJUFSeZTMCTCuN+x9Bhjjfh2qKjikVqJMqwYCZPVWIYRO3phknZgSKy6SrSpO5H9B6gYaoSk6WEGxg3O4+nWPaekEsjQrZaqtUUDVCsTDGzA9CVIPT9bYZr0PtCmVZidSlQqAsdlC7BensLAC5caQBmlmisEQCBYje/qPyxJUhkY783RdrGIJE7AWk4i1Mtyg3jmj2HrHt0GGhnNKBNPWbjuP9r727YRwBR5mqxgX+E7QB677z7jDtDNIJKBlIupeGnoUIA2IJv8uuItWkWBfSdIP4np6nDfkMpAYQTsDbfa+2GSCkTKeqsVpKB8QuBMaj06+w9N8FcvkEpsnMKnTSAWuQDt0N/WNLYj8Jz2ldBRWKsLNvIJta4PqGBt1xoPgPgWRzAJrsqu5J8vnpskTHlsHCmRBJfVOojpdW18L2N1K75oPxBgeoAYi3qBjzFwzHgTLMzH9/oJJPLzvA6c2tZMXNhc47EeX8gUx7zMWDw74fbMqahcIgMTEkkb2kWuMUQ8SH6NsaT4S4TmlorVXMLSWoA4Q0/MswsTzDSSI29Jx6T6BRL4Pw8ZTM+W1RWNVZQbMQjCeW+0j8e2M4/aP4YzGbqtmBoZfg530sNBjaLjmG3r2nEvxpxSrl8wBVbXm6RFSjWUGEUxA0j7LQ6lNoafXEGvxuvxKrTzFRPKNNdBUKRJJJ5dW6kEYEIqcqYzbik0gH4ZytSijU9YRoai17XqEtftCUz7NiJXWFdRPLzLP3ZmNrRzfLTgrxLJsjtUGzuCwjZyDeQeoXb/0wI4tX0IWt90z2ax/PEJJJtIor2ZdBUkThDX5YmbR74F0+JrAEkEAb+2JXDq5rVVp0gzuTYKJNrz2EdzirWxJPcg0KmpcusbIrn0IAA/Gcd4lzlMZYU5DVaryR9xKe3tqOoz2p+uPXpNlz5VVSlRAqkMI+BQPmCZYf3sJ4p4Vq1adPMUlL06sh26IAVU/iWA79t8KroptZVk4JTNGmRPm1GJVhJhAAANP2puSN8abxDxYTlqdSmKCVmZsvVanADhGOoKCJCuCrjrLR3xAzHCNdNaVPlaNIJJ69Cd49MVUcMq0MyuWqoUKvrZT0gbjoQbQRvi056ZRSiLHFqTuXvsFfEzEUkpee9CkS000nS4I2KAgEbEzb3nEp/BWYp0Keaq1FdYHINRcByFVmncklbDuMRvEGSaoqkCYBAUG7O5AUD5xfBbi/G85QFHK1V1JSMNVp8xrGilgAYgB9DE9dIiNsbJNX0NFO9mGOEeETkqH7yDNaqZqBioNKktMl6YaYIFQczCxhe16flw37uCzauc6byAp6T2kTGCvjHxE1XL5bIpKsoh4JhlAUAt3NmJ/1wI4260aCLeOkAn4R/rhoTelxXRCPEtXMb3f0Ks7rWqjVKqoio1phSZK3uTsB3I6TjXPD3H6wyPlkooKkU00zpQsRGqbQpgW2AxidGkDD6vlB/RxHocRr0minWdd7BjBP93Y/TCY61W0PLpSNNynCc5mK/wC9UyyCmK4FVtQUF6LooDR94gW2nAGn4edspW1BnTzA6vHwqoIYgk2ElJgH4hO2NN8MmpWd8sjEU1WlTMi4AUGpF4uOvdcWLxNw6llkp16NOmjUAVVY5GR/iRlFiDczvInEsqXVSsbG30lHcy3wtnFTKio6T+72QPs2g8reojp6RitZo/v1X4EBZiQEAWTBsYteMW/xVny+VNTMAB30hFpEIAkaiNJQwBInvgB4EqrTqJVILGlLwhWS8iLzt6W643pbZzR5jknez6Ii8Gy+cpZxKDBqaGpTpNScHlFRlBIU/CQG1DvONI8e/s5SsGqoVpaTyhmMRHYAkyZPzOLD4W4vls7VqZk0SKtJQf4hl6Yg2g3H2iDtDDrgH4g429chhABgQZ6T2F92w0Man16HVqceiK43D1y9OklPm/8AJ2BJ+yTpJ7/Dt7YXQy2t1W/MQLCTc3i2JdFiy6XjUQNp3ieovcb4sn7NyBVe3MVN46KVm/S7C3X5Ytn07VsRin8zMuE0qrGoHIZQ8JYBh6NFrSPxxfONeDh5ahliAFDiDcAb/oH1wW8SlP3qnSp0USKmt3VRLMg1c2wgmJNybYM1BpuW0FhZhzUqlrTOx6YrihoW+9+Tk4mdy9OzRkOZ8Jsp++JB7bTsLRvOA/8AZR2U8hDEnZZteAe/9MbTnMrSSBUyy7WemSoPra2B9fhOTdS6htQ3SoS3XcXgDD/hsMt919GiH4vJHZ03+qf/AHyMtrcNqU6LBkY6VO6kWIjt64ezvhWpxZ2qZemqmFDOxK06cCW1NHMelgTcWwX8Y0jSp1aqlVXQuhNPwsp+KZsDMERe3bGr5HhyZfhwpLFOKUk9nYamJjrqJxxcTw7xy9P6Hp8JmU4fP7fwYBwjhhoqadVAKlNipPcA2IPURscNZzirpXWkiSCQGN/tdoNo3uD8sXDiYXy1YlUqFlDA7vAuyzcDv3+WBb5Gn5ocICwEA3n6bHr0tOEwx5kd+vcrmgscml07HvnN94/XHYaY3x2M4LwRCf8AZzKO0qrKv94mfx2+eLXw7idXL0hRWqdCjSkgEqo2ALAmO0zGKouZzYQxUA9ywJ/zoBhzLZjN9atF56eZQBHvqjHNv/cdSrwSs14Yy1di9V6up2lqjVCd7TJ7D6RhyvmqZZqiMppLJDAgjSOsi22BvFs1m6VGrVeFQIQTrotYiLaGJuY2GMo4dQlgCJBp1GIG8LTc3+k46eHk4xe9kslXsjQRxr94ohyoUNUMAdkFpnrz4TluFJm2NCozKpvK78t/5YG8MXTlMvpYGQxY9naowCj10oPrglw93WoSiksu40s0Bh1CwbjEZt26GiulhX+w9OJGZqCB91f5nBfwfwtslmVrU6prswNPyQqqxDldjqsQQDJtAMxvgeOP5kCNCwe9Fx+bYayPiGrSr06xpTp1CFLrIYRsbSJscTjLJe7KOMK2RdPFhpVtQq8Ocv8ACKpqUabwuxVvMmBJMQR3GAOR/aTRyuVOXq0ZSmoRdPxNy807qW1TzSA28DEXjfiv94Kny6iqgMaXEmYJJBRu2Mlzmcass2EQR0gSBA9jjrxO27OeaqqNDTj/AO/TTyLvRqgzqqBQAgFz9rqVHe+AHHPHJbO16xphyxAB1EQqiABY2sDfD37N80tOnn1dHqCpSRIQEkamaWmDpgTfvGKdxbKAVyqTpZuXVvBOx9Rgyk3ksa6gWHjHGatXMZfytSMdB8sN9vVKzsDuu+CLcXzj5qatFiuXIQ00GzZiAJkm5MRgHma4o5umzKNVLMy+x5QUgeoGl/ri9cO8XZdMzWqlAaVUKDpDa1ZFYK55b3PqYEXwkpPUaK2K3V4uKGZdszTqKzbDSDCzHcSLbicO8Y45SrogpkmCZlSOkAX3m/0wL/aFnkrVwaQJRF06yI1EmbA3AvF974e8G+JzkxUVUV1rIgdWmJTWDseobFNbjHYFanuO5erCgCnT99JBI6gkESOmEcOz9Kg2ZJpw4aeUbK2yrqMgTO57XOCHCvF2jIJkinKAQWDMrSXLyCpBBk+uJv7Lclla2dzGWzIFSnVohl1EqzNTdTpB3kzJgiy9sThN29jSiqNU8F8RovlabpTlyzOAqyxd1DTPTkqKJPS3TETj3iinWf8AdabLUJuFVgSAN2e0IBcXI3jc4Dcd8Z0eC5g0Kaa0qKJWnE0AgARLmGMEm5BA098D/Cni/hSZfNUswPJ/eKz1m1ozF0qQyjVTBhlkiLQRI3wY7ILa1FH8YcV82qaaj+Gg0r06Tqj1mfYjDngx4qBCBoZ6eppjSC+kme3Njzx1nqVaua1FSEqMWEiGuAbj5/gMXX9jHDctUy2ZNZUqszrCNc6VELbcQxa/riiioRJyeqVhfj3iFKJzT5amg1KqElWlgJASDBVVlrep9sQsmk0xq67/ADviv8Zf/msyhcGmK6Lq3u3mEyRvBUgnpGLbxLL06IRTVpliJKhhyjp19MNgfqlb+X0KZPhjRXvEOael5IpnTLGTANgB3B7/AIYsf7OOMU1r+W9Qqz/BtpY6TKmbyYBEblfqJzOXy9aFrBX7cxEf5WB7YE+KPCtBMnVq0UZWVdSkM5gqQev4ddsRzZY8zSwqDcU0XTxJxanls4Q3MalPV3ZVLRqg9yrD5HE7hXGQwmmy1U2ZD0nuN1Nu2Ms8LcFp55a+YzFSqzeb5YIeW0qqn7UkjmwXo+EqFNg1Ktm0K7FaiKRHT4J+WLLjoxemSs48nAvI9cHTNAocVamSEst+U8wg9IJx7UVa1MmlRIqJElTyn/CevyxX8hnBGh6rVezMq6vmUAB+k+uCSZ+ll0PmuUDwoYxEtYcrW3PUjHQuLwyVwdS99r/c5FweaMqybx9t6/Yr3i3hdbR5dVCnmOlME3Eu4G4ONJ8a6xlG8vRqEaQ86Sekx23+WKrxTiOWzL5ai9dWH7wjNqGkRTVmuTywSAInrgl454fQ8tLMJvKuwEC82Pt1xHiZyyONrt8j0OExwx9H9r/YrGUTJOpQorZjarUeoSQ0STdhoHWIA98ZTx7jCnMFQ+qglU6Sl9YUwDPY+nQ4C8SqipVeoZ5mJEmSF6D1MQJxBZxtGJq0q6IrJ233Lb/aqj2f6D/6x7gFR8O5pwGWixB9V6e5x5hNUfIuk+ja9QaZDlJFjEkfJvy98es4ZZa4jqlj026XG2KKnjWkpJ8pwbXlREAWgRq+f44mL43oEiUfc7gco/vKZ26ACMcDwNHXzEEPF3DqVbKV0FNdegspVYMqNQggen44yLwxw9MxWpUy2kGlW1wpJHI4B0g6mJlbSO1sam3ivLaWYauoMIdZB2kCPUTPUb4qPgDJGhmateoHWVKqWUizNJkROw3UEDF8bcINCTjqkmEcp4fyjZahTarWQreCXpw4mT5bfCZk/PfD+X8M0UYmhxB0YxqPnK0xsCFIJ3698WKpxmkZVWJZW30ud5Gx2B9ThZ4plyzc4AgwGiB6y0X6WkYg9RVNAp+F5z/t8Q1DswH9DhNSlxJfhrUagHXSv/zidGTaCfI2MghCPmTf6Rv2GAPHczlU0+Ug1kb02hFI/umCfp0v3yjb/wBAbr+SZmW4n5Z1eQZF5iYI2tGMepUSKRPcGPUArJ+uL7U4m+4tbcVK34/xcUXM1Rpcja1NPQLc/kMdWCOmznyyuizeAszVy4aqtGrUFTkIVSVKyOsbgzEYg+NYLBvLenJ+FxpP0xZfD3EnpU0orRLwAAAU6C8/wid779cDPHGqtXoUjS8t6jAQSpiWCzyqIk/l640W9d0GXwUAuEgc/mj4jucTmFMbQRgx/wAEQsF01pPQKGP0JXBnK8PoKuk5auSepoAyPXmII2tO+NKdGUDPc9VDBwsmwk9gpP8ASPnhzhqp5ak73n5E4sXirhVFKFRlVqdSQechJEyVCTNoHQAYT4R4Vk62XU1apR5aeZdgx2DDt77HDPItFg0PVQLGXVRMRPrbDTZZTfVfpN4/UYsPG+D5ekoelX1DYgskj2AA1YBEetuk4Cle5mqEZvJhqVMGCRVMttZ17f4D9cNplIHdVEgf4wLz74cqlojSdO5iLwCLetz9cT6mdFU1jpAes6hUG4GvW3TadA9YOFk2PFIh8dY6KdrXj2VUE/UNiT4czWlAPMKEE3i0dpDAie98NeIaBp06SspUw/KQQRzeo2/rgl4YyWVaiDmWCBg2o6tTaSWHJSWCW6yxi2xx0ZH6EQgtwx4P4Mc1pIqhUOu038wUHZGAJkgq7gn/ANB3wV/aTmQ/k1Z5jSVW76kqMp/GflgL4a4vQy+ap+UtTQc2NBbTApOopNJIDTF9hsJ2wR/aJS013E2Y6vZiwmP8uE27DK+5FyNTMzpy3mEQC4RtNzMSARNpxIzOSzlSnUV0eCh1B3Y7g2gTJ/riFwDM5YVXGYVSGVdEhpEFpgqJE2+gxaNOQK6SKgT7rDMaDPoeUjEMs3F1RXHG1dlM8HcKzFSjVekwVRVI+NkYkInQKbXF8WelkOIBSNcjsavT2cYlu/DwZWsFIEQK70wAIA5ZF4AF8KpPld6ebYX/APOD+DT+OJSyNu6+xSMElVgWvwzOk81EE94okke4WcA+MZHMwFKMLyJXYrtsJMnGiUsqzTozRiBy6aTem+nb59MMNkM2GtmKZ9GpEfgHicBZH7AcF7mSszhtZR1IMkFGECQbQsG4xZvFlVyjujMGuHAJEhxIsDBF4+Xpi38SXNU15FoV4uy+WwYDvGsz1n264qXHsy01AyRKUSRtFtr7fF72wZTbaaKY0kpJmbsxNpi+xthqrSI3/Xz2xoVerQY//jlV9Kmqx76lucKXh/DiZYVgBvKCT8w8AY6db7o5NKKPQICgQDjsXk8E4Wf+5WHppOOwuv5/QOj3AjmMSMll2qMqIJY2j1/liRw7hFWsYC26lp/KJ+mLpwngq0St4YfG8AgegBkz6/0w85pAjBsVwLgwoKCJLnfpBBgR+umDDMBtu0wDy21TAAEi+52w23VrkyY2Jt0MiBeepj3tiNVqBdIZW5hMLzMDvAAtYmZGOR3JnSqSHqikAk8xYfEVAEXPwi/zPbEPNcPSrLcpWwEA27iVg9pnEo0dtD3A3FxJPwyfePSI64eRPLUrqYtEWJ0jbrG8n07410arA/8AZ3LAgmmQpEjnYi3QGduv88N/2fyxJEEWswYwe95027CdupnBes50yVRu8dOkGNjbuIw25GzGCq3JltRIveY9rYKlLyDSgDxbwpSNCoadR6bgcmqWV5NoO4Gm9xbFDPCl83J5U6gWINQkCZZzZQYOw69/ljXfLTdgIKgyeZVnbSPXuB0+oPi3h5MyA1JaSlTBcUhrJLEyzhx1bT8OwHbFYZdqZOWPweVPC9PenWqoZg6SNXyhb79x74g0fCaArWevUZ6ZECogKgKbDVB3jb1wSOTztteZNRaahQAQogWA1MGDMevW3tjtOYV9RBOk3kIVmOg0LfsZFxhbfZjbeCZmcvVe9FngLtIAvfoV5e1rRF74Fr+/KVAphiB/5NSsP8TR+rDHZyvmQpgODa2mncT31QB7HDH/ABPN0wG8hjFpKv1FtmZev+mAov2C5IkJSz2sa6agsZUA0z9dKNbf6749qrnviGWoveIIBHyBI1DDCeLFQc9Bgeo8whTHppEEdpxMoeKcvpiGUk31aoE+qySdt8apLsa4+SCP3wMUOVolR1QcoLAE/A1uk9bfLEDOZDVOrJvTIJ1eWxjaQNLAx0O89cHKXiWiagQgqgka++/2YkdtsT343l5JWssfdJaPW40++/U+xNtdgUn3M9zuVUHlWoF6B41fgMN5VKQklC7dAzQBf0km2NGTiWWqgKaqm5CqSJEncCxPW1/xxKFRByuxXTGiw1ACRflsDa5uI3g4PM9jKFO0ZpxDLHMsC1SjShY0w6gekBD0AO+COT8O5k0f4dZXp7QlTkN7i7DF4zWRplVgcy7/ADJPa5jt6emJa0EI1BdN5PKYJFysncxG5nrhXmdB5e+5nNbwxWT4kLwD1Xcdj5l9sWf9pkk03Iu1MEz6hT/XBsWqrNwYnYrefsxcie1owN/aFVpVMqrCqgdDGliQzArMwwH2tXpF7bYfHkcnuJkgl0M+zOVd9LKjsI+yhIEeoGFUP4Q+OtS1bwukG/8AeEjrftg74W8U5enSCsTq1E/CeUkDrB7YsH9pMq6kNVQ7QGVvnIK+257/ADac2nVAjBNXZTKOdYHUM3UHQzqNuliSCPyxJq19RtnUPSWpMAJHcIwPb54sNXNZErqigTGwUA7/AHSVB+pxGatw5z8LDpcH6goxj2wur2Y2l+QZlMqDtXyTkfephSPUEqrT7YM0s89Mhi2TKzbRVdYPW0sBbewF8R6WQ4e7wH0jvrKk+n8Qb/0xOp+HMqIsxnrqJMewIt7TvhZNdwpMP8N4jReDXqUhflVahcNF/i029gO2IHjLhWVZKhTMBq1WD9koNA5dLKZUGBYkm18QqvhnLFtKqwaSNOth8wCpJHucR6/g+kbpUqL7hW+cCDH+mFi4LqP6uxGfgdJoK1tFrhr3jYbSN8DsxwWopIDI3Qaaiif80Rgn/ZplA/5l9J7KQJ9iSpt0wQbhlQKIqK0fCWoqDI25lKMvvh+ZXcny0+xVxwiv/wCJ/kyn8jj3Fso8JdgCaqg9RNUfh5mOwOcDlIKZjM6W5hpaJAtc/CSSt+8duuPKuahU8oCOwjlM/DMG/ciMJyeWVtLBGBuL6gbmepHqbevthuu70yf4btA540AEAddRAE7jEtipJLQAVEawDBOodt7lfl/XCWJADGJU3AA0AdAWK2B7YjZSr5gkMFYm4JFugggXMdR/XD9HIeTykuQ533j1kdekDv8AXBG6giooNQB2BgKTPcwYFo6YTRzCJyFuZmtI5iI2gkztN4xINamGSKepyTqqQvKq2J1e0iBffDLZRzqZjTXVI1yQxW5gEGYj1HW+Nfkw7UfUTS1XImI0mR0BsbbxtbHhyuqeS6iL8x9J5uo/LCqjttUUKsckmWvYHfYXPy64jF5kM8W2JJmOsCIudz2vjGofZHqjQhgrZgu2wiNr+g2w1QyrUkJF22llBvqiwmQb9463wwaVcEBVprJAJa0mJE6RvcdBiVUBQqm5gksVWBN4IG3W/wDXG6GHKORqAu3Ja088kz6273HXriJWoMoUmfugBJIbeRyzA9/tD5y2d9E1NCXFxpja1xJnb2nCa9CV+EGoOYsN9QGxbbVeZg7dOovyGhgu2rS+mLTve+7AAEH36ja+E16rCeVX7EMbdiPp2tj3KUVcaS0joT98iSQIsNwSfS+E0m0Eqqi3MWf4lFgStr7z8JGCAimu7GGo6pPaQxE7zytsf0MPrwug4k0qadSPLAPyNx8r+2JqLTchhqYajpMgMNtweg+oHfHeWBMNqSfjIE9yEAABG9+nrtguXgGnyD24FRGkCirStpjVJ7gbn+uB1XwxSeBTUi0sNfW46g2sL9zixPTYgktym5BklR2gRE26xh2dXIGYE3Mg/FvzR+rdYxtcl3DoRUs/4UUIHQ1D0IJQkEdyLdD2x1DwyoVWV6gZrFQRY/IT6/zxaKh0aQSWYmJPS19Cxqmxtj05eyhlDajJaCVAjYXkepPcWwebIXloCUPDPKp87MA7WMtsTbm5em4wRyPBCjQ1erUT7jsGG+5BBiDHTfE6mWUEuuqPhVfiOkXtFj6emFNk0J1MigiDA+uw+WEc2x1BIbq1I5STeVA0kfjBDwIv+WOqZRGRQBck/FJBgGRcyDaYkYUa3MARp1ewBKjuPhv/AL49p0nhgU0DVOldjKwD636zv9MKEi1cmCvMizFgFme1mmR62xEocDou0VcumkH4oUCQIggQfn7YnZNSpZn1nTst4Nu0AEj3Pth7L1WYTIuIEHbvKkAz6zGDqaNpTAVfw/Q3GXGkGCVJgj7w0sCJ9o9AcR/7L0DfymIO0OVn1veMH2AIh1lhdYUkNP4qO+H1VUBEAgjlGqYPUSN79sNzJIHLRWm8G0gwHOgIkw03joCst/viD/ZilrinWqL6lOYW6BSCbxti4toMh9Si1jfqbg7x6SI7dMMVWUM8MQoAgmOvUzp/y4KyyF0RK0vhzMKQaebMgSCdf0uTee4vhwcM4hEitTYA3BPXvdLYtFTKQrMbgKLTBbsSRtudpGGKVIqylSdOzMRoAkGAWME3gWJ9RgcxsOhIrYq8RSwSmZNmDCQR0+KPww7Qzef13pUyb6gx/wBbH2+mLDmSxB5ZA7OI/ASL9Y64QlQU2MhSumzQCVPqRv8ATvaMHVfZAcWu7AFbP5vUZRRfaWt+GOwUzQlyQZB26/SRMdsdg2vBt/JNOYdmBCBQD8bQQImygHUDv0AwpqJck3Gk6iZJ1H5sSRE22iBA2x2OwnQKdoRS8tgoVFltjpsO0COX3w7mAykKXIQm4kttBn0kx3/nj3HYz6hS2HKjLSVadIW6lp5RMg9yb7SNt8Q67yQAdVrkiD327Add8djsZIFjyAABQLMRsYB7m4N4Hpjs7TFOmzJBJIsQZ9NzHX8cdjsBBZCptXqMWBCWuRvHYXw5Vzru+kKATAgwTHcmwmx+mOx2G2Ftj/7rUphtTzqG1zNpHMfhgSLD54ZLKlJWcmCAymZ+LaZEzjsdgLcpVCcrVDPKQ6iWhhHw8sSdhMbCffBFcoeWpA66Vm0wYkwDG/Tr88e47AlsDsJp5RSGa0AkwABoAAJg2M7YcVdQ1BgINgAbbeu++2Ox2EbYyQy+WhlbRAEAgRIBt17ST1nEirk3QH7NpGzHSWi8229vbHY7GsAxXFQ3AEfDqLc0d40b+x+eGKugESCZA1sJBMCN51Wv1O+Ox2GRjw1abAQSpXaRt9GiPTEsspdZLIVEsAZ5ehE29Npx2Oxmtzdj0Mh0qSC3WEt1+8NyJn88MNmYIpLysDpDEA2N7bxOOx2MjMW2pmhZLqRykzJG9zAU+uE1KbvzlWpsLqdYPobi4x2OwEzNbnuXV21JIBmzETPfrP8AvhvLvT06SIYjmI+2R3Okx1MbXx2OwTdx2nQfmEhQRIMTv6T+IjEenw9l1B4qG41EAQLdnki4N747HYyYrEZQB9SqG5bCKhCgm9huBt1+WG8s40NqEww1KDF957H8z6Y7HYcCFZnLqNDa9KsJGnUhjp96N8THoUidYaJmYBt1v3BtIjHY7CvoNE9HB2+/+eOx2OxPUx6R/9k="/>
          <p:cNvSpPr>
            <a:spLocks noChangeAspect="1" noChangeArrowheads="1"/>
          </p:cNvSpPr>
          <p:nvPr/>
        </p:nvSpPr>
        <p:spPr bwMode="auto">
          <a:xfrm>
            <a:off x="155575" y="-1470025"/>
            <a:ext cx="4600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MSEhUSExMWFRUXGB0bGBgYGB0aGhoaFxgbHh8gHhoaHSggGh0lIBkYITEhJSkrLi4uFx8zODMtNygtLisBCgoKDg0OGhAQGy0lICYtLS0tLSsvLS8tLS0tLS0tLS0tLS0tLS0tLS0tLS0tLS0tLS0tLS0tLS0tLS0tLS0tLf/AABEIALcBEwMBIgACEQEDEQH/xAAcAAABBQEBAQAAAAAAAAAAAAAFAgMEBgcAAQj/xABCEAACAQIEBAQDBQUGBwADAQABAhEDIQAEEjEFIkFRBhNhcTKBkUJSobHwBxQjwdEWcoKS4fEVJDNDU2LSNIPCF//EABkBAAMBAQEAAAAAAAAAAAAAAAECAwAEBf/EAC8RAAICAQIFAgQFBQAAAAAAAAABAhEDEiEEEzFBUSJhMnGRoRRCgdHxFVJi4fD/2gAMAwEAAhEDEQA/ANfK4SRhVCNKwZsL97YbqZlFYISNR2GOiyFHpGEkYdIx5GDYKGiMJ04djHhGDYKGSuElcPkYTGDYKGCuElcPkYQRg2LQyVwkjDxGElcNYKGCuEFcSCMIIwbFoYK4QVxIK4QVwyYKGCmEFcSCMJK4awEY0h2GEmn+pxJK4SVw1gIxp++Emn64lFcJKYNmI2g+n6+eENT9Af17YllcJK41mIuj0+mPNPviUVwkrg2YjfM/T/TEd8/TDimai6zsvX88SeIOEpuxOkBTe34TaTsPU4yWtxREzQq/xKhVtWh73G0z2EXm0m+OfNxGhpIeENSZrN/TFQzXi8CsECSNYWfcwbgHv+GPeL+I6eYoFEDIxImSFgdeYTEfPAng2X82oEWmlSDqOrrPYzb3398Qy8TrnGEHsUjjqLbNE0eh/Xzx2j3/ABw6qWG49JmMKCev5Y9CyAxp9f19MeafUfr54k6T3/DHhX2ONZhjQfTHYe8v0H6+WOxrAGuFZ8plkauw1BVm8mDEE3J6xqOHOD8VpZo1HpNqCEKbQQRJ6/3oxhHEPF2ZR0MxTKAKLGRpEzOxvYdLR1xZf2W+JwmY/dwo8uq9yfj1EWJPX4TYWE77DHl6tzuo2WMJjDkY8jD2ChsjHkYTm62hSbEwSASBJAmJOMl8QeLMyaxaWohSdCrqk2AC6lMHmkmRHxX6YnkzKHUKjZqGcz9OkCWYSIlQQWuR9mZ6zgZkfFmUqsUFUKdQQayFDsfuX5r297YwzjFYM5qVGfUxOoqgDGbzFgbifpjkfM6BXpuQqsSh1oDJ+IinOrsCdMXHSMTXEN7pD8s+jCMJIxiPDvGGcqvzZ7yj9pnjSCDI5VT4Te8dQDA5sbLwnzDRp+aVNTTzFTIJ7j33+eOiGTURlCh4jHhGHimEFcVsRoaIwkjDpXHkYItDJGElcPFcJK4NgoYK4SVw+Vwkrg2ChgjHhGHyuElcGwUMEYSRh/Tjwrg2ChiMJIw/px4Vw1goYjHkYf04aZhcAgkdJ/UY1moonjviraxRQ2Aup+0SOxFwogyJ9IMYo1Wr5hBUrTIuZGxEXsJHTbvGLL4p4mK1XUUNKpTtpMBiehDQPl3n6A+DIq1m1pqCz5iEiCoMDc3g3juMeTN68r8HZFVEjUXYodYhpkMFG1rQ25/G30k+HuPClXVhePi3v3uBO56+mIfH8xSLfwDoFpWZIsBv16e18SfC+SZa6V/3d6ijlT4YNQnSpMm6T/LC4sbc9vqGXw7l34r4tSpl5ouUqEwQfiA9DMe2Cvg3P+dl5L6mViDJBI7ev1A2PbGYeKeN1MwSSi0aiMZRR9kbS3VrGffoJi7fs64RVVErmuCrLekPXbWerDue/wA8d2GcpZHe5CcUol2jHRhzTjtOOyyA3GOw7px2NZj5u/4iWTRU1nYDmGyiALqdh0BG+NN/ZjwXKitRdjVqVCSBTWnalF5qPIPtAj0xlwYOwD3FpIN9u5nePwxpngXwxmqlbXlsw1CnY1FFTmYSSIUTAlQDv8XW4x5kGeizdSuIfEs4KKF2UkDciLe+J4xVvHnFVo0SCpM9eguB3ue0+/TAnPTFsRlL8U+IkqOBcQTHMCCN+wMTIkEgdhfAfM8TGgfCV3hhABPSATe3ztis8bzMsAE0rHLzSSGMiIAnYQLbfPAnNZ5tC6mkkm4NzEfU+57AdccTi5O2PFtLYvuUZKpM01I6Equ/uLHacPDhVDpRpj2UDb2GAXhTMPpZmBievt73/DBhuIwRaQRIjc+w9MMpKKpnXCaUVYl/D+WO9IfIkfkcWHg3E3ytMUqIRUBJjSNye++A9POo2xn26Y8biCgxv6i/5fL64dZEt7GfLfWi1L4sr9Vpn/Cf5NhweL3i9JD2gkdfWcVinVkTf5iMMZipcfP8sUWSXkWWLHV0Ws+NiDDZcD/9t/p5f88OjxrT60XHsVP5xig+dUYArEf+8zt6bj3wxmWhWYsd1BuAJ1A7kR1/U4pzJLqzm5cfBoyeN8ud0qr8lP5Nh5fF2UP22HujfyBxkpdu7zH31aTH6E+uJFAsTqJMX5SB6dR8/rjmlxeSPgKwQZrC+Jcof+8PmrD8xh+nxjLttWQ/4v64ycnE3hzb4fHxkpOqG/CRfc1Bc7SO1Wmf8a/1w4GB2IPscZ1OEGkpMkCYjHQuIfgD4JdmaSUwkrjO0aNiR7GMODN1AZFSoPZ2/rhlxPsI+Cfkv2nCKrBRJxR24xVSZrVLes/niDxHjlZlCmrqvMcuwvuBIPr6E4WXGxSJS4Vx7lyfiyhwOh22Exvc2jaDN5PbFU8XulKs1bLVP+YkBxNgAJJg2b7Ntlud8CDxFlYM7GRAJJ2m4gj3sNrYdz3HadUsHAfSRYbBoIJPXUZ3FpIHScTfFa4sVQpgDOcS1v5lZYqtaTykhr6o26/jiNwfIVM5mHpK4VUUtqcQo0/Tf3AtOJvH8+HJlQSY1Mw1bCPtXHT2tivcC8w5nTYCGLXIXTEESDIBmN+uOfDUp6qKtbEbMZcNUZQ4ZgLBRMmYgEbx39D2xZPDPHnylCtlH1qXIKOpshG6g7QQJlT9o4r2YHkVGNM6WCgQDNjvfrv+oxLznGlqU9CKJZVHPuGFp1bGd729sXg2naNJWWLw5TpZ8vlyqjMMGapV0ySoiI5R3HY4vfg/wjT4ctQiqXLxqYgKOUmLSY379MZP4YfOZWuHpIA6ypm6mGAZWPU3FpEC+Nrz3ECtP+It2SYjTci/U8u83t6746ceRJb9UQyJ3XYJgjuMIzFVUUu0wN4E/hiBwCujKNLF30jUxXa1hIsPYdZxI49ly+XqKoklTbrbt64vrem0SUd6IC+JqBuNZHcL/rjzGY5nMsjFLqQbgBbE3+0J+uOx5v8AUJeCvJGPEGQ/d6ihMuuYR4Wm9OAWMSR5a6mVoneZg/ITX4yKLNSqZZ6bfaRywZdiOUwQdjPY4VluJGnpqBlLBpAa56+mx2wL8R5tKzmqEVCzHlUsQBb75J9r22wkG3sztWRlso/tIcIF87Mrp2iq/sAOfYes/PEqn4q/e/jqVahBCrqZjd+gUklmMGIj5RjM0WSALkmB7nFjfJpQSk1MF2JYMVgnSQfhiRqEG/Qj0nDTgmqszntVII+IKygAhgQwI0trJ3IJna8A739IAwJydVXddbAfCIgQYuRNgPfBXjXDzoVt5QEWiIsNtoiP0MC8mEVgdMEEQJBnadxMe5AthFtEmi4U8yzSD8MD0iLT2kx3wmpmIFixB6QZafW8CTMdQPmYdesVAMxImxBP4GPx9zviCM2S45oMjSCZ20wO0WjtE/PmUWwN2HMnniOkETcwPx7CBbCMzmidUgaZusgEz39LfniN5riNWmYg6LxG/uzR07e2BuYrK5Yy3UCLi3WIufnbvjRts2plny2Y0pIQCb6QVBnoItv09j0vhNXOsRIH3iI0uCFIUkaWE8xAHczE4qNPiGn4APlb3tN/fEuiWBIZypAWASI5biSVgCfsRHLfHQpNLc6IZFVSLEz1p+EGNX2T9hgrbMdmYD54S2Yq7Gne/wBlt1bSeh2a3vinZnjmZRiAREEAgC4ZtTGe5YTI7WgYeTxjmQTKKZ1yNJH/AFInY7SAY74amynoLC/Y0lET6bEA7r0MD3wyTT2KL6ww6H3HXEJf2gVvtUVO0/EJ5Yf5vAPoRME4dH7RTHNlwTG+u2rWGJgoYmAesNfqRifKfj7m9HkJpm7fAfTb/wCsEMg9piMAf/8AQqJN8ohF4uNxOieTpJ9tVhaMOr44yMicmAtphUJA0kehMGADYnexsXVr8oVpX5izeZj3zMAqXjLhxu1J1mLAGxMA3WoLCJ29uuJlHxFwtv8AuMIm+qsAYM/6AbxOxwdf+LHr3QR8zHorRf8AlP4HEdeLcMNhmB2/6jC5E7teL79IA3meTNZA2TOCSLS6nfbdZmdxuO18DmLw/oHS/K+pCz7tpYyPUjtcAQPU/h8sCaWYqOJYgc0WAm4MyL2M9h09TgvxHLpBC1wT2YQpA7gx0vab2mRgByaxeACbFegkX3nrYA4i9L6HFli0x7NZznJ3J7gd52I9/wAcRtZU6hTA9T2UXkkz3t6+mHM7myCCb3DKTsepBiwuJ6DEKrmwyi8H7xHxT0GxEbb/ACxkiRF4lmGdhKaBAgTcjvGnebx/vhFKWcInLqMM5kEydojf02tPfBdOA1PINREBJvJaDpjVyrfcXtG204Z4fwbNnQujkDFgdSNpJHxQG1dB+eKxcUUeOa7EDN0V1uXblYKJmLsN/UAnteTh2nwVQSFYu2pSjnSBv1GpgZ9PT2xOTgdfUTV1BBJVohge4LCG6nf54L0ilNtaoL2OrmJ02EGN+n1GEeVRWzFewxkMtWAhTUIBJLRddIBtA9OvrOLJSrFkAqFi5MMCQBBAMljAGxkdfzDfv+gvygDSG1AmGG0hZvv095EYF1+LIXpOIENMATEEfM2uCdjgY8m9+SbVmx8AyAprcSTcNvuNgSB+AjA3xZmM3Sl6TAJEyBOnT1II6z0IwL4N4lqVWE/9JPtmooMk/wDsw12jYW7GRgoviiisrUqLUUgkkQ2qSbaYsIgEnf649CWfG41dImoS8Gd18xUqsXZCzNuVSAT6Am2OxfKninh7GSxUwOUosiBEW9sdjn5eJ/nKeoxCrTEg6joPeJsfQ/qcDcxTuY26e2DvD6LkBTTmmXMmDY6TaenePTER6IQqN5nfsR1wE6K0McHJRtagNYjeIuJN/T88W2tR1UqRZ9NpaF6HYEttY7j064HNmaRVW8mmoOsFVBH3b7z3F9sE8rQmyuVCURC99T01u3a4nb8MFPVuZjNTNaqbUzfS0AA7QTJMi8C30wzUyADABtSSNIuAZ31QbWg2PSMIz2aakASdTqQBDcum4sRFhAFx3viTWzKtTVl06hvudJgn4jY7GPUzGIyvsB7HNTEcttPXUxU3At+F/TsMB8/8bHmHsJn3AiAfT1wUp58qCCDbdgTEQbAx1k77nvGBdbMFULC6kXPKbz0JmLdvrjY0+4EO8NzAQ8wZmvHRNiJJPYnaMRXzj1TCCAB3jSIgn2/riHmHYSvwk3I/IeuGaFQifXf5emKqC6mocpViDbp+txvgic007kTEkYFtVMzPbCxWwXGxls7JuaQfELL6/wCwnDAw3mqwKQQMC8aOOyqytBJQZG8zftGHiMCAxHXCxUbufrhnCzLLQS0DCTSHYYco05UY9NLEi/Ul0OHqcs76Rq8wAGOkAnAo5de2LJTGnIiOtb/+cVdsyfT6Yo09q8EU0rsX+7ribwjJIWYtNh+Jt88QaFYswFr++D/CMoAwZiIjqP1ffbvhJakmaTjptE7ywFHLMKDAJ0wRy7mTbb6zj2s8wHs33oi83BHXff8ADEhJVg41SNiD3v0Mieg/HDdNBU1loM7AAWgyZYx9k/P84o5ga7SVUabsDvE/M22x2dcBQVEH7RsN5nY9Da0fTD2ZzYJK63blgyBYTvJO9vyueojPV9bFrLFiAbW2I7fX1xRKzCszxfMgKBmHZVgKsyAASeog7+sz2xP4LxzMKpC1DrJAWyC4NtzJ36j8LYEM1r9evrh/gZ0VrkgQb7H23jqN5w0ktPQfXLyWnJeI8wWKuZPdkFtRABAAgab9QYPXfEnNcYNUEMAqgwoFrA2k/K0+nyBI3MQq8zTeBJA2Aj2/2wpqrKZJgD/Ywb3+eOVwTeyA8kns2Tq+bMEgS03GmBB9IH4d8DnqCow5AdRgGTHKe4232jDGYzqzAkbgeq+3fphOXqXkkAEbkwd49/ptvh1CtxCxLTVbadKwYJJCyRsBvuR1xOzPFMtTCeWCzsBq8wLpDTJhLlptBLet+lb4hxIKpUMoIJB+1B2sAfQXGGclnV06tZDWgsFvIvb3EXB2mZMY0IOrYxop4ilv4KA6RIVNInSJhel+mOxU2z1ZoPmAWAAk2AAA2WNgMdgakFSQWy/hXQNK1DctugJ5p6yP9cNt4WIIcMDE2K7zHZvf64tU46cek4RfYFsCcI/Z62ZNQrVRGLAKkEAAyWZhBkWAAEXNz3N8X/Zm2Xy+Yq+ersaYVU8sgfGsAnXtIF4xY/Bl6jjaV/kf18sC/GPiujlKJo5moy1ajKwQhmOhZvtYSIwmiMegaMir+GMwKRVgkKZkNsvXcCO/yxB4W5qBgiEgAmTAsLEjvuP1ONK4XxWhmqL1KRLlTBp6Dq0gAuxH3Qp9Z9MVvhNL93rnUihb0wZusNeD9oTHX6zhZRjY+9blcrpVprJVlkyNQuD7H+eI1PNQGW0GOVhqvETfrb9RjReMcJSsJ0jV3kiLenyxXc34U8umWDajILe0i4uBYajfA5dCIqNdSdhIEQQLfr+mIYEkCY9/540JuGKcmgAAZlpgnrqbSB+JJv64O5PIZKhSqmpSpMUUOvmLqUQ0fDtu4HeNR7nDKI1GQ01JMAScEqXC30aip9IB/pf/AEOEZgF8yqSi88akshGrcRHLGDnHcpUoZpngxT5kAJi15I+6B7iAcBjRQIpcJeqCwA0ieombXC7tHWNpwV8IZvJZTMV0z2UNaQESVD6D15CRJa0EGR88aL+z3whSz+X/AOIVa1Ra1UuNKlBSQISk6QtrLsNNsULinDGGYNbVpYVAyOgkjQBBO1pE/LFYwTS09RJPrZF4/wCG6RWpVopUy5UgrQqqZamVBEMSSHHVTO4g9MVJKRs0GJ3i31xo/E8rV4i6/wAR6td1XUgAnzADIgfZiCD2EzgD4n4DmMoRQrpDKtoIZYF/sTcA364VLwO0DaGwjD+YpHyhUDLOqGDEAxbv0uL269sKFApysACPWeuCPGPDubp5dJoOUzDI1Mi4J0M3a50sD6c3yRwoZTvYVmkK5SmrAg62kH2OKYx2udsahkODtm3yOUraqLVNSsSLjy6ZJgTf4flOBuZ8B0VBZq5QTu0R7XIw+klqspGQEuPn+WLhw9wQE5VOne8nY33j2/RczvhH93ou6Pra1yIIB+7c7/ywJ4fQ0UQ9aqKZZiACGJIEXOmTFiJ7DE5RUm0M09KDbrqhD0kTEACRff37zpGINSr5YLTd2m8AE373kDTBJiWwRpcEqMgKVKbAra7QexmNuuIXiaiKKhWuY6GPYBY2+d8T5bWwkVYB8lmJdSFHeQLyI6949BvhhqBUwbEC0jTMDsbR64svhyjUdFgqIIBJUFSeZTMCTCuN+x9Bhjjfh2qKjikVqJMqwYCZPVWIYRO3phknZgSKy6SrSpO5H9B6gYaoSk6WEGxg3O4+nWPaekEsjQrZaqtUUDVCsTDGzA9CVIPT9bYZr0PtCmVZidSlQqAsdlC7BensLAC5caQBmlmisEQCBYje/qPyxJUhkY783RdrGIJE7AWk4i1Mtyg3jmj2HrHt0GGhnNKBNPWbjuP9r727YRwBR5mqxgX+E7QB677z7jDtDNIJKBlIupeGnoUIA2IJv8uuItWkWBfSdIP4np6nDfkMpAYQTsDbfa+2GSCkTKeqsVpKB8QuBMaj06+w9N8FcvkEpsnMKnTSAWuQDt0N/WNLYj8Jz2ldBRWKsLNvIJta4PqGBt1xoPgPgWRzAJrsqu5J8vnpskTHlsHCmRBJfVOojpdW18L2N1K75oPxBgeoAYi3qBjzFwzHgTLMzH9/oJJPLzvA6c2tZMXNhc47EeX8gUx7zMWDw74fbMqahcIgMTEkkb2kWuMUQ8SH6NsaT4S4TmlorVXMLSWoA4Q0/MswsTzDSSI29Jx6T6BRL4Pw8ZTM+W1RWNVZQbMQjCeW+0j8e2M4/aP4YzGbqtmBoZfg530sNBjaLjmG3r2nEvxpxSrl8wBVbXm6RFSjWUGEUxA0j7LQ6lNoafXEGvxuvxKrTzFRPKNNdBUKRJJJ5dW6kEYEIqcqYzbik0gH4ZytSijU9YRoai17XqEtftCUz7NiJXWFdRPLzLP3ZmNrRzfLTgrxLJsjtUGzuCwjZyDeQeoXb/0wI4tX0IWt90z2ax/PEJJJtIor2ZdBUkThDX5YmbR74F0+JrAEkEAb+2JXDq5rVVp0gzuTYKJNrz2EdzirWxJPcg0KmpcusbIrn0IAA/Gcd4lzlMZYU5DVaryR9xKe3tqOoz2p+uPXpNlz5VVSlRAqkMI+BQPmCZYf3sJ4p4Vq1adPMUlL06sh26IAVU/iWA79t8KroptZVk4JTNGmRPm1GJVhJhAAANP2puSN8abxDxYTlqdSmKCVmZsvVanADhGOoKCJCuCrjrLR3xAzHCNdNaVPlaNIJJ69Cd49MVUcMq0MyuWqoUKvrZT0gbjoQbQRvi056ZRSiLHFqTuXvsFfEzEUkpee9CkS000nS4I2KAgEbEzb3nEp/BWYp0Keaq1FdYHINRcByFVmncklbDuMRvEGSaoqkCYBAUG7O5AUD5xfBbi/G85QFHK1V1JSMNVp8xrGilgAYgB9DE9dIiNsbJNX0NFO9mGOEeETkqH7yDNaqZqBioNKktMl6YaYIFQczCxhe16flw37uCzauc6byAp6T2kTGCvjHxE1XL5bIpKsoh4JhlAUAt3NmJ/1wI4260aCLeOkAn4R/rhoTelxXRCPEtXMb3f0Ks7rWqjVKqoio1phSZK3uTsB3I6TjXPD3H6wyPlkooKkU00zpQsRGqbQpgW2AxidGkDD6vlB/RxHocRr0minWdd7BjBP93Y/TCY61W0PLpSNNynCc5mK/wC9UyyCmK4FVtQUF6LooDR94gW2nAGn4edspW1BnTzA6vHwqoIYgk2ElJgH4hO2NN8MmpWd8sjEU1WlTMi4AUGpF4uOvdcWLxNw6llkp16NOmjUAVVY5GR/iRlFiDczvInEsqXVSsbG30lHcy3wtnFTKio6T+72QPs2g8reojp6RitZo/v1X4EBZiQEAWTBsYteMW/xVny+VNTMAB30hFpEIAkaiNJQwBInvgB4EqrTqJVILGlLwhWS8iLzt6W643pbZzR5jknez6Ii8Gy+cpZxKDBqaGpTpNScHlFRlBIU/CQG1DvONI8e/s5SsGqoVpaTyhmMRHYAkyZPzOLD4W4vls7VqZk0SKtJQf4hl6Yg2g3H2iDtDDrgH4g429chhABgQZ6T2F92w0Man16HVqceiK43D1y9OklPm/8AJ2BJ+yTpJ7/Dt7YXQy2t1W/MQLCTc3i2JdFiy6XjUQNp3ieovcb4sn7NyBVe3MVN46KVm/S7C3X5Ytn07VsRin8zMuE0qrGoHIZQ8JYBh6NFrSPxxfONeDh5ahliAFDiDcAb/oH1wW8SlP3qnSp0USKmt3VRLMg1c2wgmJNybYM1BpuW0FhZhzUqlrTOx6YrihoW+9+Tk4mdy9OzRkOZ8Jsp++JB7bTsLRvOA/8AZR2U8hDEnZZteAe/9MbTnMrSSBUyy7WemSoPra2B9fhOTdS6htQ3SoS3XcXgDD/hsMt919GiH4vJHZ03+qf/AHyMtrcNqU6LBkY6VO6kWIjt64ezvhWpxZ2qZemqmFDOxK06cCW1NHMelgTcWwX8Y0jSp1aqlVXQuhNPwsp+KZsDMERe3bGr5HhyZfhwpLFOKUk9nYamJjrqJxxcTw7xy9P6Hp8JmU4fP7fwYBwjhhoqadVAKlNipPcA2IPURscNZzirpXWkiSCQGN/tdoNo3uD8sXDiYXy1YlUqFlDA7vAuyzcDv3+WBb5Gn5ocICwEA3n6bHr0tOEwx5kd+vcrmgscml07HvnN94/XHYaY3x2M4LwRCf8AZzKO0qrKv94mfx2+eLXw7idXL0hRWqdCjSkgEqo2ALAmO0zGKouZzYQxUA9ywJ/zoBhzLZjN9atF56eZQBHvqjHNv/cdSrwSs14Yy1di9V6up2lqjVCd7TJ7D6RhyvmqZZqiMppLJDAgjSOsi22BvFs1m6VGrVeFQIQTrotYiLaGJuY2GMo4dQlgCJBp1GIG8LTc3+k46eHk4xe9kslXsjQRxr94ohyoUNUMAdkFpnrz4TluFJm2NCozKpvK78t/5YG8MXTlMvpYGQxY9naowCj10oPrglw93WoSiksu40s0Bh1CwbjEZt26GiulhX+w9OJGZqCB91f5nBfwfwtslmVrU6prswNPyQqqxDldjqsQQDJtAMxvgeOP5kCNCwe9Fx+bYayPiGrSr06xpTp1CFLrIYRsbSJscTjLJe7KOMK2RdPFhpVtQq8Ocv8ACKpqUabwuxVvMmBJMQR3GAOR/aTRyuVOXq0ZSmoRdPxNy807qW1TzSA28DEXjfiv94Kny6iqgMaXEmYJJBRu2Mlzmcass2EQR0gSBA9jjrxO27OeaqqNDTj/AO/TTyLvRqgzqqBQAgFz9rqVHe+AHHPHJbO16xphyxAB1EQqiABY2sDfD37N80tOnn1dHqCpSRIQEkamaWmDpgTfvGKdxbKAVyqTpZuXVvBOx9Rgyk3ksa6gWHjHGatXMZfytSMdB8sN9vVKzsDuu+CLcXzj5qatFiuXIQ00GzZiAJkm5MRgHma4o5umzKNVLMy+x5QUgeoGl/ri9cO8XZdMzWqlAaVUKDpDa1ZFYK55b3PqYEXwkpPUaK2K3V4uKGZdszTqKzbDSDCzHcSLbicO8Y45SrogpkmCZlSOkAX3m/0wL/aFnkrVwaQJRF06yI1EmbA3AvF974e8G+JzkxUVUV1rIgdWmJTWDseobFNbjHYFanuO5erCgCnT99JBI6gkESOmEcOz9Kg2ZJpw4aeUbK2yrqMgTO57XOCHCvF2jIJkinKAQWDMrSXLyCpBBk+uJv7Lclla2dzGWzIFSnVohl1EqzNTdTpB3kzJgiy9sThN29jSiqNU8F8RovlabpTlyzOAqyxd1DTPTkqKJPS3TETj3iinWf8AdabLUJuFVgSAN2e0IBcXI3jc4Dcd8Z0eC5g0Kaa0qKJWnE0AgARLmGMEm5BA098D/Cni/hSZfNUswPJ/eKz1m1ozF0qQyjVTBhlkiLQRI3wY7ILa1FH8YcV82qaaj+Gg0r06Tqj1mfYjDngx4qBCBoZ6eppjSC+kme3Njzx1nqVaua1FSEqMWEiGuAbj5/gMXX9jHDctUy2ZNZUqszrCNc6VELbcQxa/riiioRJyeqVhfj3iFKJzT5amg1KqElWlgJASDBVVlrep9sQsmk0xq67/ADviv8Zf/msyhcGmK6Lq3u3mEyRvBUgnpGLbxLL06IRTVpliJKhhyjp19MNgfqlb+X0KZPhjRXvEOael5IpnTLGTANgB3B7/AIYsf7OOMU1r+W9Qqz/BtpY6TKmbyYBEblfqJzOXy9aFrBX7cxEf5WB7YE+KPCtBMnVq0UZWVdSkM5gqQev4ddsRzZY8zSwqDcU0XTxJxanls4Q3MalPV3ZVLRqg9yrD5HE7hXGQwmmy1U2ZD0nuN1Nu2Ms8LcFp55a+YzFSqzeb5YIeW0qqn7UkjmwXo+EqFNg1Ktm0K7FaiKRHT4J+WLLjoxemSs48nAvI9cHTNAocVamSEst+U8wg9IJx7UVa1MmlRIqJElTyn/CevyxX8hnBGh6rVezMq6vmUAB+k+uCSZ+ll0PmuUDwoYxEtYcrW3PUjHQuLwyVwdS99r/c5FweaMqybx9t6/Yr3i3hdbR5dVCnmOlME3Eu4G4ONJ8a6xlG8vRqEaQ86Sekx23+WKrxTiOWzL5ai9dWH7wjNqGkRTVmuTywSAInrgl454fQ8tLMJvKuwEC82Pt1xHiZyyONrt8j0OExwx9H9r/YrGUTJOpQorZjarUeoSQ0STdhoHWIA98ZTx7jCnMFQ+qglU6Sl9YUwDPY+nQ4C8SqipVeoZ5mJEmSF6D1MQJxBZxtGJq0q6IrJ233Lb/aqj2f6D/6x7gFR8O5pwGWixB9V6e5x5hNUfIuk+ja9QaZDlJFjEkfJvy98es4ZZa4jqlj026XG2KKnjWkpJ8pwbXlREAWgRq+f44mL43oEiUfc7gco/vKZ26ACMcDwNHXzEEPF3DqVbKV0FNdegspVYMqNQggen44yLwxw9MxWpUy2kGlW1wpJHI4B0g6mJlbSO1sam3ivLaWYauoMIdZB2kCPUTPUb4qPgDJGhmateoHWVKqWUizNJkROw3UEDF8bcINCTjqkmEcp4fyjZahTarWQreCXpw4mT5bfCZk/PfD+X8M0UYmhxB0YxqPnK0xsCFIJ3698WKpxmkZVWJZW30ud5Gx2B9ThZ4plyzc4AgwGiB6y0X6WkYg9RVNAp+F5z/t8Q1DswH9DhNSlxJfhrUagHXSv/zidGTaCfI2MghCPmTf6Rv2GAPHczlU0+Ug1kb02hFI/umCfp0v3yjb/wBAbr+SZmW4n5Z1eQZF5iYI2tGMepUSKRPcGPUArJ+uL7U4m+4tbcVK34/xcUXM1Rpcja1NPQLc/kMdWCOmznyyuizeAszVy4aqtGrUFTkIVSVKyOsbgzEYg+NYLBvLenJ+FxpP0xZfD3EnpU0orRLwAAAU6C8/wid779cDPHGqtXoUjS8t6jAQSpiWCzyqIk/l640W9d0GXwUAuEgc/mj4jucTmFMbQRgx/wAEQsF01pPQKGP0JXBnK8PoKuk5auSepoAyPXmII2tO+NKdGUDPc9VDBwsmwk9gpP8ASPnhzhqp5ak73n5E4sXirhVFKFRlVqdSQechJEyVCTNoHQAYT4R4Vk62XU1apR5aeZdgx2DDt77HDPItFg0PVQLGXVRMRPrbDTZZTfVfpN4/UYsPG+D5ekoelX1DYgskj2AA1YBEetuk4Cle5mqEZvJhqVMGCRVMttZ17f4D9cNplIHdVEgf4wLz74cqlojSdO5iLwCLetz9cT6mdFU1jpAes6hUG4GvW3TadA9YOFk2PFIh8dY6KdrXj2VUE/UNiT4czWlAPMKEE3i0dpDAie98NeIaBp06SspUw/KQQRzeo2/rgl4YyWVaiDmWCBg2o6tTaSWHJSWCW6yxi2xx0ZH6EQgtwx4P4Mc1pIqhUOu038wUHZGAJkgq7gn/ANB3wV/aTmQ/k1Z5jSVW76kqMp/GflgL4a4vQy+ap+UtTQc2NBbTApOopNJIDTF9hsJ2wR/aJS013E2Y6vZiwmP8uE27DK+5FyNTMzpy3mEQC4RtNzMSARNpxIzOSzlSnUV0eCh1B3Y7g2gTJ/riFwDM5YVXGYVSGVdEhpEFpgqJE2+gxaNOQK6SKgT7rDMaDPoeUjEMs3F1RXHG1dlM8HcKzFSjVekwVRVI+NkYkInQKbXF8WelkOIBSNcjsavT2cYlu/DwZWsFIEQK70wAIA5ZF4AF8KpPld6ebYX/APOD+DT+OJSyNu6+xSMElVgWvwzOk81EE94okke4WcA+MZHMwFKMLyJXYrtsJMnGiUsqzTozRiBy6aTem+nb59MMNkM2GtmKZ9GpEfgHicBZH7AcF7mSszhtZR1IMkFGECQbQsG4xZvFlVyjujMGuHAJEhxIsDBF4+Xpi38SXNU15FoV4uy+WwYDvGsz1n264qXHsy01AyRKUSRtFtr7fF72wZTbaaKY0kpJmbsxNpi+xthqrSI3/Xz2xoVerQY//jlV9Kmqx76lucKXh/DiZYVgBvKCT8w8AY6db7o5NKKPQICgQDjsXk8E4Wf+5WHppOOwuv5/QOj3AjmMSMll2qMqIJY2j1/liRw7hFWsYC26lp/KJ+mLpwngq0St4YfG8AgegBkz6/0w85pAjBsVwLgwoKCJLnfpBBgR+umDDMBtu0wDy21TAAEi+52w23VrkyY2Jt0MiBeepj3tiNVqBdIZW5hMLzMDvAAtYmZGOR3JnSqSHqikAk8xYfEVAEXPwi/zPbEPNcPSrLcpWwEA27iVg9pnEo0dtD3A3FxJPwyfePSI64eRPLUrqYtEWJ0jbrG8n07410arA/8AZ3LAgmmQpEjnYi3QGduv88N/2fyxJEEWswYwe95027CdupnBes50yVRu8dOkGNjbuIw25GzGCq3JltRIveY9rYKlLyDSgDxbwpSNCoadR6bgcmqWV5NoO4Gm9xbFDPCl83J5U6gWINQkCZZzZQYOw69/ljXfLTdgIKgyeZVnbSPXuB0+oPi3h5MyA1JaSlTBcUhrJLEyzhx1bT8OwHbFYZdqZOWPweVPC9PenWqoZg6SNXyhb79x74g0fCaArWevUZ6ZECogKgKbDVB3jb1wSOTztteZNRaahQAQogWA1MGDMevW3tjtOYV9RBOk3kIVmOg0LfsZFxhbfZjbeCZmcvVe9FngLtIAvfoV5e1rRF74Fr+/KVAphiB/5NSsP8TR+rDHZyvmQpgODa2mncT31QB7HDH/ABPN0wG8hjFpKv1FtmZev+mAov2C5IkJSz2sa6agsZUA0z9dKNbf6749qrnviGWoveIIBHyBI1DDCeLFQc9Bgeo8whTHppEEdpxMoeKcvpiGUk31aoE+qySdt8apLsa4+SCP3wMUOVolR1QcoLAE/A1uk9bfLEDOZDVOrJvTIJ1eWxjaQNLAx0O89cHKXiWiagQgqgka++/2YkdtsT343l5JWssfdJaPW40++/U+xNtdgUn3M9zuVUHlWoF6B41fgMN5VKQklC7dAzQBf0km2NGTiWWqgKaqm5CqSJEncCxPW1/xxKFRByuxXTGiw1ACRflsDa5uI3g4PM9jKFO0ZpxDLHMsC1SjShY0w6gekBD0AO+COT8O5k0f4dZXp7QlTkN7i7DF4zWRplVgcy7/ADJPa5jt6emJa0EI1BdN5PKYJFysncxG5nrhXmdB5e+5nNbwxWT4kLwD1Xcdj5l9sWf9pkk03Iu1MEz6hT/XBsWqrNwYnYrefsxcie1owN/aFVpVMqrCqgdDGliQzArMwwH2tXpF7bYfHkcnuJkgl0M+zOVd9LKjsI+yhIEeoGFUP4Q+OtS1bwukG/8AeEjrftg74W8U5enSCsTq1E/CeUkDrB7YsH9pMq6kNVQ7QGVvnIK+257/ADac2nVAjBNXZTKOdYHUM3UHQzqNuliSCPyxJq19RtnUPSWpMAJHcIwPb54sNXNZErqigTGwUA7/AHSVB+pxGatw5z8LDpcH6goxj2wur2Y2l+QZlMqDtXyTkfephSPUEqrT7YM0s89Mhi2TKzbRVdYPW0sBbewF8R6WQ4e7wH0jvrKk+n8Qb/0xOp+HMqIsxnrqJMewIt7TvhZNdwpMP8N4jReDXqUhflVahcNF/i029gO2IHjLhWVZKhTMBq1WD9koNA5dLKZUGBYkm18QqvhnLFtKqwaSNOth8wCpJHucR6/g+kbpUqL7hW+cCDH+mFi4LqP6uxGfgdJoK1tFrhr3jYbSN8DsxwWopIDI3Qaaiif80Rgn/ZplA/5l9J7KQJ9iSpt0wQbhlQKIqK0fCWoqDI25lKMvvh+ZXcny0+xVxwiv/wCJ/kyn8jj3Fso8JdgCaqg9RNUfh5mOwOcDlIKZjM6W5hpaJAtc/CSSt+8duuPKuahU8oCOwjlM/DMG/ciMJyeWVtLBGBuL6gbmepHqbevthuu70yf4btA540AEAddRAE7jEtipJLQAVEawDBOodt7lfl/XCWJADGJU3AA0AdAWK2B7YjZSr5gkMFYm4JFugggXMdR/XD9HIeTykuQ533j1kdekDv8AXBG6giooNQB2BgKTPcwYFo6YTRzCJyFuZmtI5iI2gkztN4xINamGSKepyTqqQvKq2J1e0iBffDLZRzqZjTXVI1yQxW5gEGYj1HW+Nfkw7UfUTS1XImI0mR0BsbbxtbHhyuqeS6iL8x9J5uo/LCqjttUUKsckmWvYHfYXPy64jF5kM8W2JJmOsCIudz2vjGofZHqjQhgrZgu2wiNr+g2w1QyrUkJF22llBvqiwmQb9463wwaVcEBVprJAJa0mJE6RvcdBiVUBQqm5gksVWBN4IG3W/wDXG6GHKORqAu3Ja088kz6273HXriJWoMoUmfugBJIbeRyzA9/tD5y2d9E1NCXFxpja1xJnb2nCa9CV+EGoOYsN9QGxbbVeZg7dOovyGhgu2rS+mLTve+7AAEH36ja+E16rCeVX7EMbdiPp2tj3KUVcaS0joT98iSQIsNwSfS+E0m0Eqqi3MWf4lFgStr7z8JGCAimu7GGo6pPaQxE7zytsf0MPrwug4k0qadSPLAPyNx8r+2JqLTchhqYajpMgMNtweg+oHfHeWBMNqSfjIE9yEAABG9+nrtguXgGnyD24FRGkCirStpjVJ7gbn+uB1XwxSeBTUi0sNfW46g2sL9zixPTYgktym5BklR2gRE26xh2dXIGYE3Mg/FvzR+rdYxtcl3DoRUs/4UUIHQ1D0IJQkEdyLdD2x1DwyoVWV6gZrFQRY/IT6/zxaKh0aQSWYmJPS19Cxqmxtj05eyhlDajJaCVAjYXkepPcWwebIXloCUPDPKp87MA7WMtsTbm5em4wRyPBCjQ1erUT7jsGG+5BBiDHTfE6mWUEuuqPhVfiOkXtFj6emFNk0J1MigiDA+uw+WEc2x1BIbq1I5STeVA0kfjBDwIv+WOqZRGRQBck/FJBgGRcyDaYkYUa3MARp1ewBKjuPhv/AL49p0nhgU0DVOldjKwD636zv9MKEi1cmCvMizFgFme1mmR62xEocDou0VcumkH4oUCQIggQfn7YnZNSpZn1nTst4Nu0AEj3Pth7L1WYTIuIEHbvKkAz6zGDqaNpTAVfw/Q3GXGkGCVJgj7w0sCJ9o9AcR/7L0DfymIO0OVn1veMH2AIh1lhdYUkNP4qO+H1VUBEAgjlGqYPUSN79sNzJIHLRWm8G0gwHOgIkw03joCst/viD/ZilrinWqL6lOYW6BSCbxti4toMh9Si1jfqbg7x6SI7dMMVWUM8MQoAgmOvUzp/y4KyyF0RK0vhzMKQaebMgSCdf0uTee4vhwcM4hEitTYA3BPXvdLYtFTKQrMbgKLTBbsSRtudpGGKVIqylSdOzMRoAkGAWME3gWJ9RgcxsOhIrYq8RSwSmZNmDCQR0+KPww7Qzef13pUyb6gx/wBbH2+mLDmSxB5ZA7OI/ASL9Y64QlQU2MhSumzQCVPqRv8ATvaMHVfZAcWu7AFbP5vUZRRfaWt+GOwUzQlyQZB26/SRMdsdg2vBt/JNOYdmBCBQD8bQQImygHUDv0AwpqJck3Gk6iZJ1H5sSRE22iBA2x2OwnQKdoRS8tgoVFltjpsO0COX3w7mAykKXIQm4kttBn0kx3/nj3HYz6hS2HKjLSVadIW6lp5RMg9yb7SNt8Q67yQAdVrkiD327Add8djsZIFjyAABQLMRsYB7m4N4Hpjs7TFOmzJBJIsQZ9NzHX8cdjsBBZCptXqMWBCWuRvHYXw5Vzru+kKATAgwTHcmwmx+mOx2G2Ftj/7rUphtTzqG1zNpHMfhgSLD54ZLKlJWcmCAymZ+LaZEzjsdgLcpVCcrVDPKQ6iWhhHw8sSdhMbCffBFcoeWpA66Vm0wYkwDG/Tr88e47AlsDsJp5RSGa0AkwABoAAJg2M7YcVdQ1BgINgAbbeu++2Ox2EbYyQy+WhlbRAEAgRIBt17ST1nEirk3QH7NpGzHSWi8229vbHY7GsAxXFQ3AEfDqLc0d40b+x+eGKugESCZA1sJBMCN51Wv1O+Ox2GRjw1abAQSpXaRt9GiPTEsspdZLIVEsAZ5ehE29Npx2Oxmtzdj0Mh0qSC3WEt1+8NyJn88MNmYIpLysDpDEA2N7bxOOx2MjMW2pmhZLqRykzJG9zAU+uE1KbvzlWpsLqdYPobi4x2OwEzNbnuXV21JIBmzETPfrP8AvhvLvT06SIYjmI+2R3Okx1MbXx2OwTdx2nQfmEhQRIMTv6T+IjEenw9l1B4qG41EAQLdnki4N747HYyYrEZQB9SqG5bCKhCgm9huBt1+WG8s40NqEww1KDF957H8z6Y7HYcCFZnLqNDa9KsJGnUhjp96N8THoUidYaJmYBt1v3BtIjHY7CvoNE9HB2+/+eOx2OxPUx6R/9k="/>
          <p:cNvSpPr>
            <a:spLocks noChangeAspect="1" noChangeArrowheads="1"/>
          </p:cNvSpPr>
          <p:nvPr/>
        </p:nvSpPr>
        <p:spPr bwMode="auto">
          <a:xfrm>
            <a:off x="307975" y="-1317625"/>
            <a:ext cx="4600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07975" y="908720"/>
            <a:ext cx="85922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Período: </a:t>
            </a:r>
            <a:r>
              <a:rPr lang="pt-BR" sz="2400" dirty="0">
                <a:latin typeface="Arial" panose="020B0604020202020204" pitchFamily="34" charset="0"/>
              </a:rPr>
              <a:t>12 semanas </a:t>
            </a:r>
          </a:p>
          <a:p>
            <a:pPr algn="just"/>
            <a:endParaRPr lang="pt-BR" sz="2400" dirty="0"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Protocolo utilizado: </a:t>
            </a:r>
            <a:r>
              <a:rPr lang="pt-BR" sz="2400" dirty="0">
                <a:latin typeface="Arial" panose="020B0604020202020204" pitchFamily="34" charset="0"/>
              </a:rPr>
              <a:t>Caderno nº 36 e 37 do Departamento de Atenção Básica-Estratégia para o Cuidado da pessoa com doença crônica: Diabetes Mellitus e Hipertensão Arterial (2013)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População alvo: 632</a:t>
            </a:r>
            <a:r>
              <a:rPr lang="pt-BR" sz="2400" dirty="0">
                <a:latin typeface="Arial" panose="020B0604020202020204" pitchFamily="34" charset="0"/>
              </a:rPr>
              <a:t> usuários hipertensos e </a:t>
            </a:r>
            <a:r>
              <a:rPr lang="pt-BR" sz="2400" b="1" dirty="0">
                <a:latin typeface="Arial" panose="020B0604020202020204" pitchFamily="34" charset="0"/>
              </a:rPr>
              <a:t>181 </a:t>
            </a:r>
            <a:r>
              <a:rPr lang="pt-BR" sz="2400" dirty="0">
                <a:latin typeface="Arial" panose="020B0604020202020204" pitchFamily="34" charset="0"/>
              </a:rPr>
              <a:t>usuários diabéticos</a:t>
            </a:r>
          </a:p>
          <a:p>
            <a:pPr algn="just"/>
            <a:endParaRPr lang="pt-BR" sz="2400" dirty="0"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Desenvolvimento de ações em quatro eixos </a:t>
            </a:r>
            <a:endParaRPr lang="pt-BR" sz="2400" dirty="0">
              <a:latin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hlinkClick r:id="rId2" action="ppaction://hlinkfile"/>
              </a:rPr>
              <a:t>Monitoramento e avaliação</a:t>
            </a:r>
            <a:r>
              <a:rPr lang="pt-BR" sz="2400" dirty="0">
                <a:latin typeface="Arial" panose="020B0604020202020204" pitchFamily="34" charset="0"/>
              </a:rPr>
              <a:t>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hlinkClick r:id="rId2" action="ppaction://hlinkfile"/>
              </a:rPr>
              <a:t>Organização e gestão do serviço</a:t>
            </a:r>
            <a:r>
              <a:rPr lang="pt-BR" sz="2400" dirty="0">
                <a:latin typeface="Arial" panose="020B0604020202020204" pitchFamily="34" charset="0"/>
              </a:rPr>
              <a:t>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hlinkClick r:id="rId2" action="ppaction://hlinkfile"/>
              </a:rPr>
              <a:t>Engajamento público</a:t>
            </a:r>
            <a:r>
              <a:rPr lang="pt-BR" sz="2400" dirty="0">
                <a:latin typeface="Arial" panose="020B0604020202020204" pitchFamily="34" charset="0"/>
              </a:rPr>
              <a:t>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hlinkClick r:id="rId2" action="ppaction://hlinkfile"/>
              </a:rPr>
              <a:t>Qualificação da prática clínica</a:t>
            </a:r>
            <a:r>
              <a:rPr lang="pt-BR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03848" y="188640"/>
            <a:ext cx="2452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828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>
                <a:tint val="50000"/>
                <a:satMod val="1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r>
              <a:rPr lang="pt-BR" sz="2800" b="1" dirty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79512" y="92788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1: Ampliar cobertura dos hipertensos e/ou diabéticos.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690993"/>
            <a:ext cx="864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1.1: Cadastrar 100% das pessoas com hipertensão no Programa de Atenção à Hipertensão Arterial Sistêmica e à Diabetes Mellitus da UBS.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35896" y="6279703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01: Cobertura do Programa de Atenção à Hipertensão Arterial Sistêmica na unidade básica de saúde Contendas, Cocal/PI, 2015.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3623653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</a:rPr>
              <a:t>Mês 1: 181 (37,8%)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2: 296 (61,8%)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3: 435 (90,8%) </a:t>
            </a:r>
            <a:endParaRPr lang="pt-BR" sz="24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09422797"/>
              </p:ext>
            </p:extLst>
          </p:nvPr>
        </p:nvGraphicFramePr>
        <p:xfrm>
          <a:off x="3491880" y="2891322"/>
          <a:ext cx="5472608" cy="338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8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07704" y="26064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r>
              <a:rPr lang="pt-BR" sz="2800" b="1" dirty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95536" y="79780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Objetivo 1: Ampliar cobertura dos hipertensos e/ou </a:t>
            </a:r>
          </a:p>
          <a:p>
            <a:r>
              <a:rPr lang="pt-BR" sz="2400" b="1" dirty="0">
                <a:latin typeface="Arial" panose="020B0604020202020204" pitchFamily="34" charset="0"/>
              </a:rPr>
              <a:t>diabéticos</a:t>
            </a:r>
            <a:r>
              <a:rPr lang="pt-BR" sz="2400" b="1" dirty="0">
                <a:latin typeface="Constantia" panose="02030602050306030303" pitchFamily="18" charset="0"/>
              </a:rPr>
              <a:t>. 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395536" y="1556792"/>
            <a:ext cx="842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1.2: Cadastrar 100% das pessoas com diabetes no Programa de Atenção à Hipertensão Arterial Sistêmica e à Diabetes Mellitus da UBS.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3623653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1:  48 (40,7%) 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2:  76 (64,4%)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3:  115 (97,5%) 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8515460"/>
              </p:ext>
            </p:extLst>
          </p:nvPr>
        </p:nvGraphicFramePr>
        <p:xfrm>
          <a:off x="3491880" y="2707980"/>
          <a:ext cx="5256584" cy="345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3707904" y="6309320"/>
            <a:ext cx="5181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02: Cobertura do Programa de Atenção à Diabetes Mellitus na unidade básica de saúde Contendas, Cocal/PI, 2015. </a:t>
            </a:r>
          </a:p>
        </p:txBody>
      </p:sp>
    </p:spTree>
    <p:extLst>
      <p:ext uri="{BB962C8B-B14F-4D97-AF65-F5344CB8AC3E}">
        <p14:creationId xmlns:p14="http://schemas.microsoft.com/office/powerpoint/2010/main" val="18987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735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diabéticos.</a:t>
            </a: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2.1. Realizar exame clínico apropriado em 100% das pessoas com hipertensão.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2.2. Realizar exame clínico apropriado em 100% das pessoas com diabetes.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1: 181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2: 296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3: 435 (100%)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51520" y="502769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</a:rPr>
              <a:t>             DM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1: 48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2: 76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3: 115 (100%)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17349"/>
              </p:ext>
            </p:extLst>
          </p:nvPr>
        </p:nvGraphicFramePr>
        <p:xfrm>
          <a:off x="3491880" y="314096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90872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7008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Meta.2.3. Realizar exame dos pés em 100% das pessoas com diabetes a cada 03 meses (com palpação dos pulsos tibial posterior e pedioso e medida da sensibilidade).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06743395"/>
              </p:ext>
            </p:extLst>
          </p:nvPr>
        </p:nvGraphicFramePr>
        <p:xfrm>
          <a:off x="3707904" y="2901137"/>
          <a:ext cx="5256568" cy="368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995936" y="6351711"/>
            <a:ext cx="4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03: Proporção de pessoas com diabetes com o exame dos pés em dia na unidade de saúde Contendas, Cocal/PI, 2015.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3568" y="3581381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1: 48 (100%)   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2: 71 (93,4%)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3: 115 (100%)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764704"/>
            <a:ext cx="8711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670081"/>
            <a:ext cx="8711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2.4 e 2.5: Garantir a 100% das pessoas com hipertensão e diabete a solicitação/realização de exames complementares em dia de acordo com o protocolo.  </a:t>
            </a:r>
          </a:p>
        </p:txBody>
      </p:sp>
      <p:graphicFrame>
        <p:nvGraphicFramePr>
          <p:cNvPr id="6" name="Gráfic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68366"/>
              </p:ext>
            </p:extLst>
          </p:nvPr>
        </p:nvGraphicFramePr>
        <p:xfrm>
          <a:off x="4824028" y="2778077"/>
          <a:ext cx="4114411" cy="287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53455"/>
              </p:ext>
            </p:extLst>
          </p:nvPr>
        </p:nvGraphicFramePr>
        <p:xfrm>
          <a:off x="313550" y="2772169"/>
          <a:ext cx="3898409" cy="287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83668" y="5725705"/>
            <a:ext cx="3996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1: 0 (0%)  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2: 0 (0%)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3: 96 (22,1%)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300192" y="5725705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1: 0 (0%)  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2: 0 (0%)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3: 24 (20,9%)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79712" y="211640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20072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6077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005" y="1672932"/>
            <a:ext cx="87584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2.6 e 2.7: Priorizar a prescrição de medicamentos da farmácia popular para 100% das pessoas com hipertensão e diabete cadastradas na UBS.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4005" y="836712"/>
            <a:ext cx="8758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65919709"/>
              </p:ext>
            </p:extLst>
          </p:nvPr>
        </p:nvGraphicFramePr>
        <p:xfrm>
          <a:off x="467544" y="2889137"/>
          <a:ext cx="3924436" cy="274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17233480"/>
              </p:ext>
            </p:extLst>
          </p:nvPr>
        </p:nvGraphicFramePr>
        <p:xfrm>
          <a:off x="4644008" y="2780928"/>
          <a:ext cx="4068092" cy="27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1763688" y="5679452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150 (82,9%)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242 (81,8%)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381 (87,6%)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444208" y="5657671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38 (79,2%)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61 (80,3%)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95 (82,6%)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587727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24128" y="590921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31342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4005" y="715343"/>
            <a:ext cx="8758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2. Melhorar a qualidade da atenção a hipertensos e/ou diabéticos.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4005" y="1556792"/>
            <a:ext cx="8758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2.8 e 2.9. Realizar avaliação da necessidade de atendimento odontológico em 100% das pessoas com hipertensão e diabete.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24929232"/>
              </p:ext>
            </p:extLst>
          </p:nvPr>
        </p:nvGraphicFramePr>
        <p:xfrm>
          <a:off x="134005" y="2492896"/>
          <a:ext cx="3978941" cy="278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75224899"/>
              </p:ext>
            </p:extLst>
          </p:nvPr>
        </p:nvGraphicFramePr>
        <p:xfrm>
          <a:off x="4427984" y="2492896"/>
          <a:ext cx="4320480" cy="278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1763688" y="5445224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113 (62,4%)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228 (77,0%)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435 (100%)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68144" y="5445224"/>
            <a:ext cx="280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26 (54,2%)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54 (71,1%)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115 (100%)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79712" y="11663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580526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076056" y="580642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31821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4005" y="1052736"/>
            <a:ext cx="8758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3: Melhorar a adesão de pessoas com hipertensão e/ou diabetes.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4005" y="1815301"/>
            <a:ext cx="87636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3.1 e 3.2. Buscar 100% das pessoas com hipertensão e diabete faltosas às consultas na UBS conforme a periodicidade recomendada.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75657" y="5679452"/>
            <a:ext cx="280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1: 0 (0%)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2: 90 (92,8%)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3: 202 (100%)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56176" y="5705380"/>
            <a:ext cx="3240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1: 0 (0%)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2: 20 (100%)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3: 57 (96,6%)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24002799"/>
              </p:ext>
            </p:extLst>
          </p:nvPr>
        </p:nvGraphicFramePr>
        <p:xfrm>
          <a:off x="134005" y="2959616"/>
          <a:ext cx="4077955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72419575"/>
              </p:ext>
            </p:extLst>
          </p:nvPr>
        </p:nvGraphicFramePr>
        <p:xfrm>
          <a:off x="4824028" y="2923297"/>
          <a:ext cx="3901894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1979712" y="211640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5949280"/>
            <a:ext cx="1080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76055" y="5949280"/>
            <a:ext cx="1080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7912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4005" y="836712"/>
            <a:ext cx="85424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4: Melhorar o registro das informações.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4006" y="1268760"/>
            <a:ext cx="854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4.1 e 4.2. Manter ficha de acompanhamento de 100% das pessoas com hipertensão e diabete.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03648" y="5345340"/>
            <a:ext cx="28983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181 (100%)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239 (80,7%)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3: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435 (100%)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47656" y="5345340"/>
            <a:ext cx="3096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48 (100%)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63 (82,9%)</a:t>
            </a: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115 (100%)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19741655"/>
              </p:ext>
            </p:extLst>
          </p:nvPr>
        </p:nvGraphicFramePr>
        <p:xfrm>
          <a:off x="147280" y="1990027"/>
          <a:ext cx="406468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25198742"/>
              </p:ext>
            </p:extLst>
          </p:nvPr>
        </p:nvGraphicFramePr>
        <p:xfrm>
          <a:off x="4412415" y="1976646"/>
          <a:ext cx="4450905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4006" y="5661248"/>
            <a:ext cx="1269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86534" y="5661248"/>
            <a:ext cx="1269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38986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255" y="1556792"/>
            <a:ext cx="8640960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Priorização na atenção aos usuários hipertensos e diabéticos, realizando ações de promoção, prevenção e tratamento destas doenças.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Ampliar o acesso da população aos serviços de atenção básica.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contato com o serviço de saúde promove maior adesão ao tratamento.</a:t>
            </a:r>
            <a:endParaRPr lang="pt-B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6067" y="498738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Importância da ação programática</a:t>
            </a:r>
          </a:p>
        </p:txBody>
      </p:sp>
    </p:spTree>
    <p:extLst>
      <p:ext uri="{BB962C8B-B14F-4D97-AF65-F5344CB8AC3E}">
        <p14:creationId xmlns:p14="http://schemas.microsoft.com/office/powerpoint/2010/main" val="38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005" y="781898"/>
            <a:ext cx="8758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5: Mapear o risco para doença cardiovascular das pessoas com hipertensão e/ou diabetes.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4004" y="1579439"/>
            <a:ext cx="8758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5.1 e 5.2. Realizar estratificação do risco cardiovascular em 100% das pessoas com hipertensão diabetes.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03648" y="5509298"/>
            <a:ext cx="28405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181 (100%)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239 (80,7%)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3: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435 (100%)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12160" y="5509298"/>
            <a:ext cx="295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48 (100%)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63 (82,9%) </a:t>
            </a: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115 (100%)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59088844"/>
              </p:ext>
            </p:extLst>
          </p:nvPr>
        </p:nvGraphicFramePr>
        <p:xfrm>
          <a:off x="256316" y="2348880"/>
          <a:ext cx="3955644" cy="305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075979949"/>
              </p:ext>
            </p:extLst>
          </p:nvPr>
        </p:nvGraphicFramePr>
        <p:xfrm>
          <a:off x="4824028" y="2353315"/>
          <a:ext cx="3916035" cy="305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5878433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004048" y="5877272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7788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812985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6: Promover a saúde de pessoas com hipertensão e/ou diabetes.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1648958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6.1 e 6.2. Garantir orientação nutricional sobre alimentação saudável, prática regular de atividade física, risco do tabagismo e orientações sobre higiene bucal a 100% das pessoas com hipertensão e com diabete.</a:t>
            </a:r>
          </a:p>
          <a:p>
            <a:pPr algn="just">
              <a:spcAft>
                <a:spcPts val="0"/>
              </a:spcAft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596264"/>
              </p:ext>
            </p:extLst>
          </p:nvPr>
        </p:nvGraphicFramePr>
        <p:xfrm>
          <a:off x="3707904" y="34340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</a:rPr>
              <a:t>HAS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1: 181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2: 296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3: 435 (100%) 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251520" y="502769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</a:rPr>
              <a:t>             DM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1: 48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2: 76 (100%) </a:t>
            </a:r>
          </a:p>
          <a:p>
            <a:r>
              <a:rPr lang="pt-BR" sz="2400" dirty="0">
                <a:latin typeface="Arial" panose="020B0604020202020204" pitchFamily="34" charset="0"/>
              </a:rPr>
              <a:t>Mês 3: 115 (100%)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33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3888" y="0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Discussão</a:t>
            </a:r>
            <a:r>
              <a:rPr lang="pt-BR" sz="5400" b="1" dirty="0">
                <a:latin typeface="Arial" panose="020B0604020202020204" pitchFamily="34" charset="0"/>
              </a:rPr>
              <a:t> </a:t>
            </a:r>
            <a:endParaRPr lang="pt-BR" sz="5400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938870101"/>
              </p:ext>
            </p:extLst>
          </p:nvPr>
        </p:nvGraphicFramePr>
        <p:xfrm>
          <a:off x="287524" y="1688034"/>
          <a:ext cx="8640960" cy="483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Agrupar 13"/>
          <p:cNvGrpSpPr/>
          <p:nvPr/>
        </p:nvGrpSpPr>
        <p:grpSpPr>
          <a:xfrm>
            <a:off x="287524" y="764704"/>
            <a:ext cx="8640960" cy="720080"/>
            <a:chOff x="0" y="75755"/>
            <a:chExt cx="1733854" cy="1359375"/>
          </a:xfrm>
        </p:grpSpPr>
        <p:sp>
          <p:nvSpPr>
            <p:cNvPr id="15" name="Retângulo Arredondado 14"/>
            <p:cNvSpPr/>
            <p:nvPr/>
          </p:nvSpPr>
          <p:spPr>
            <a:xfrm>
              <a:off x="0" y="75755"/>
              <a:ext cx="1733854" cy="1359375"/>
            </a:xfrm>
            <a:prstGeom prst="roundRect">
              <a:avLst>
                <a:gd name="adj" fmla="val 16670"/>
              </a:avLst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aixaDeTexto 15"/>
            <p:cNvSpPr txBox="1"/>
            <p:nvPr/>
          </p:nvSpPr>
          <p:spPr>
            <a:xfrm>
              <a:off x="66371" y="376319"/>
              <a:ext cx="1601112" cy="786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IMPORTÂNCIA DA INTERVENÇÃO</a:t>
              </a:r>
              <a:endParaRPr lang="pt-BR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Seta para Baixo 16"/>
          <p:cNvSpPr/>
          <p:nvPr/>
        </p:nvSpPr>
        <p:spPr>
          <a:xfrm>
            <a:off x="611404" y="1484784"/>
            <a:ext cx="648228" cy="64807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9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12474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sendo incorporada a rotina do serviço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a conscientização da comunidade sobre a necessidade de priorização da atenção dos hipertensos e diabéticos em especial os de alto risco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303039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44" y="3550172"/>
            <a:ext cx="4732903" cy="27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124744"/>
            <a:ext cx="842493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Adequar as </a:t>
            </a:r>
            <a:r>
              <a:rPr lang="pt-BR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ﬁchas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 hipertensos e diabéticos para poder coletar e monitorar todos os indicadores da intervenção que desenvolvemos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303039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96952"/>
            <a:ext cx="5671396" cy="31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31031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740171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avaliação realizada para os hipertensos e/ou diabéticos através da aplicação das fichas pelos profissionais.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Dar continuidade ao cronograma de encontros previstos para a realização de atividades educativas.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22" y="3664740"/>
            <a:ext cx="2511114" cy="30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31031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740171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Realização de atividades de educação em serviço, através das capacitações.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Número de cadastrados provavelmente aumentará com este estabelecimento da rotina da equipe.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2976"/>
            <a:ext cx="25125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31031"/>
            <a:ext cx="902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aprendizagem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90872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Significou novos conhecimento acerca da Estratégia Saúde da Família (ESF).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 de mudança no processo de trabalho e dos membros da equipe, além da valorização profissional.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Possibilitou o desenvolvimento sobre a importância de se realizar, junto à equipe, ações de educação em saúde.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Fazê-lo em serviço e compartilhar, dividir todo o aprendizado com a equipe e colocar em prática todo o conhecimento, e empregá-lo junto à comunidade.</a:t>
            </a:r>
          </a:p>
        </p:txBody>
      </p:sp>
    </p:spTree>
    <p:extLst>
      <p:ext uri="{BB962C8B-B14F-4D97-AF65-F5344CB8AC3E}">
        <p14:creationId xmlns:p14="http://schemas.microsoft.com/office/powerpoint/2010/main" val="40816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75047"/>
            <a:ext cx="902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aprendizagem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112474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Aprendizados mais relevantes foram, o planejamento das ações em saúde, o conceito e organização da demanda espontânea na ESF e a organização do processo de trabalho dos membros da equipe.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ações desenvolvidas serão aplicadas em outras áreas de cobertura como a assistência à saúde do idoso.</a:t>
            </a:r>
          </a:p>
        </p:txBody>
      </p:sp>
    </p:spTree>
    <p:extLst>
      <p:ext uri="{BB962C8B-B14F-4D97-AF65-F5344CB8AC3E}">
        <p14:creationId xmlns:p14="http://schemas.microsoft.com/office/powerpoint/2010/main" val="25680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620688"/>
            <a:ext cx="846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Obrigado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9827"/>
            <a:ext cx="7308304" cy="41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62498" y="188640"/>
            <a:ext cx="6586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do município Cocal. Piauí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39290" y="764704"/>
            <a:ext cx="6472702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Cocal - PI 226 km de Teresina-PI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População: 30.000 habitantes (IGBE 2014)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Habilitado como Gestão Plena da Atenção Básica.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14 UBS: 05 UBS Urbanas e 9 UBS rural. </a:t>
            </a:r>
          </a:p>
        </p:txBody>
      </p:sp>
      <p:pic>
        <p:nvPicPr>
          <p:cNvPr id="1028" name="Picture 4" descr="https://upload.wikimedia.org/wikipedia/commons/thumb/7/7b/Piaui_Municip_Cocal.svg/280px-Piaui_Municip_Coc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232248" cy="21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terra.com.br/uploads/image/FONTE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80000"/>
            <a:ext cx="7056784" cy="30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80400" y="1124744"/>
            <a:ext cx="48560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hospital (serviços de pronto socorro e ambulatorial)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 NASF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possui CEO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há atenção especializada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Exames complementares somente pela regulação do SUS em outro município</a:t>
            </a:r>
          </a:p>
        </p:txBody>
      </p:sp>
      <p:pic>
        <p:nvPicPr>
          <p:cNvPr id="1026" name="Picture 2" descr="Resultado de imagem para hospital estadual de co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9" y="1628800"/>
            <a:ext cx="35420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62498" y="188640"/>
            <a:ext cx="6586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do município Cocal-Piauí</a:t>
            </a:r>
          </a:p>
        </p:txBody>
      </p:sp>
    </p:spTree>
    <p:extLst>
      <p:ext uri="{BB962C8B-B14F-4D97-AF65-F5344CB8AC3E}">
        <p14:creationId xmlns:p14="http://schemas.microsoft.com/office/powerpoint/2010/main" val="1459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7584" y="188640"/>
            <a:ext cx="76190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da UBS Contendas- Cocal/Piauí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67944" y="196618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População vinculada: 3150 usuários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UBS reformada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Localizada em uma zona rural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Está em funcionamento há 10 anos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 dois turnos de atendimento e área de abrangência definida</a:t>
            </a:r>
          </a:p>
        </p:txBody>
      </p:sp>
      <p:pic>
        <p:nvPicPr>
          <p:cNvPr id="3076" name="Picture 4" descr="http://s.portalodia.com/media/editor/contendas-021423953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5" y="1916359"/>
            <a:ext cx="3641063" cy="37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09096" y="849031"/>
            <a:ext cx="43994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equipe de ESF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- 1 médico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- 1 enfermeiro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- 2 técnica de enfermagem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- 8 ACS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- 1 auxiliares de serviço gerais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- 1 motorista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Recebe apoio do NASF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assistente social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fisioterapeuta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nutricionista </a:t>
            </a:r>
          </a:p>
        </p:txBody>
      </p:sp>
      <p:pic>
        <p:nvPicPr>
          <p:cNvPr id="4100" name="Picture 4" descr="http://1.bp.blogspot.com/-E25abqfT4yI/VN-sYTqDt9I/AAAAAAAAuyM/E15rKxu6qeg/s1600/01-UBS%2BCONTENDAS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44279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99592" y="5760"/>
            <a:ext cx="7720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da UBS Contendas – Cocal/Piauí</a:t>
            </a:r>
          </a:p>
        </p:txBody>
      </p:sp>
    </p:spTree>
    <p:extLst>
      <p:ext uri="{BB962C8B-B14F-4D97-AF65-F5344CB8AC3E}">
        <p14:creationId xmlns:p14="http://schemas.microsoft.com/office/powerpoint/2010/main" val="5705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20525" y="1196752"/>
            <a:ext cx="46439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</a:rPr>
              <a:t>Não existia registro de usuários hipertensos e diabéticos.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</a:rPr>
              <a:t>Não se cumpriam os protocolos específicos.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</a:rPr>
              <a:t>Desconhecia-se o total do grupo alvo.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332656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Situação da ação programática antes da intervenção</a:t>
            </a:r>
          </a:p>
        </p:txBody>
      </p:sp>
      <p:pic>
        <p:nvPicPr>
          <p:cNvPr id="1026" name="Picture 2" descr="https://encrypted-tbn2.gstatic.com/images?q=tbn:ANd9GcSQY-V1R6f98xfzhxK8Gv2GPLRqSbYVLG91jPDn5fmhZUSZDfK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7" y="1626176"/>
            <a:ext cx="4219168" cy="39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067" y="498738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Objetivo Geral</a:t>
            </a:r>
          </a:p>
        </p:txBody>
      </p:sp>
      <p:sp>
        <p:nvSpPr>
          <p:cNvPr id="2" name="Ondulado Duplo 1"/>
          <p:cNvSpPr/>
          <p:nvPr/>
        </p:nvSpPr>
        <p:spPr>
          <a:xfrm>
            <a:off x="803656" y="3653851"/>
            <a:ext cx="2592288" cy="706142"/>
          </a:xfrm>
          <a:prstGeom prst="doubleWave">
            <a:avLst/>
          </a:prstGeom>
          <a:solidFill>
            <a:srgbClr val="00B0F0">
              <a:alpha val="90000"/>
            </a:srgbClr>
          </a:solidFill>
          <a:ln w="63500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ao tratamento</a:t>
            </a:r>
          </a:p>
        </p:txBody>
      </p:sp>
      <p:sp>
        <p:nvSpPr>
          <p:cNvPr id="5" name="Ondulado Duplo 4"/>
          <p:cNvSpPr/>
          <p:nvPr/>
        </p:nvSpPr>
        <p:spPr>
          <a:xfrm>
            <a:off x="2099800" y="4324007"/>
            <a:ext cx="2711720" cy="685818"/>
          </a:xfrm>
          <a:prstGeom prst="doubleWave">
            <a:avLst/>
          </a:prstGeom>
          <a:solidFill>
            <a:srgbClr val="00B0F0">
              <a:alpha val="90000"/>
            </a:srgbClr>
          </a:solidFill>
          <a:ln w="63500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Domiciliares</a:t>
            </a:r>
            <a:r>
              <a:rPr lang="pt-BR" dirty="0"/>
              <a:t> </a:t>
            </a:r>
          </a:p>
        </p:txBody>
      </p:sp>
      <p:sp>
        <p:nvSpPr>
          <p:cNvPr id="6" name="Ondulado Duplo 5"/>
          <p:cNvSpPr/>
          <p:nvPr/>
        </p:nvSpPr>
        <p:spPr>
          <a:xfrm>
            <a:off x="3491076" y="4986045"/>
            <a:ext cx="2711720" cy="685818"/>
          </a:xfrm>
          <a:prstGeom prst="doubleWave">
            <a:avLst/>
          </a:prstGeom>
          <a:solidFill>
            <a:srgbClr val="00B0F0">
              <a:alpha val="90000"/>
            </a:srgbClr>
          </a:solidFill>
          <a:ln w="63500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acolhimento</a:t>
            </a:r>
          </a:p>
        </p:txBody>
      </p:sp>
      <p:sp>
        <p:nvSpPr>
          <p:cNvPr id="7" name="Ondulado Duplo 6"/>
          <p:cNvSpPr/>
          <p:nvPr/>
        </p:nvSpPr>
        <p:spPr>
          <a:xfrm>
            <a:off x="4895272" y="5517232"/>
            <a:ext cx="2711720" cy="685818"/>
          </a:xfrm>
          <a:prstGeom prst="doubleWave">
            <a:avLst/>
          </a:prstGeom>
          <a:solidFill>
            <a:srgbClr val="00B0F0">
              <a:alpha val="90000"/>
            </a:srgbClr>
          </a:solidFill>
          <a:ln w="63500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</a:t>
            </a:r>
          </a:p>
        </p:txBody>
      </p:sp>
      <p:sp>
        <p:nvSpPr>
          <p:cNvPr id="9" name="Ondulado Duplo 8"/>
          <p:cNvSpPr/>
          <p:nvPr/>
        </p:nvSpPr>
        <p:spPr>
          <a:xfrm>
            <a:off x="6251132" y="6110242"/>
            <a:ext cx="2711720" cy="685818"/>
          </a:xfrm>
          <a:prstGeom prst="doubleWave">
            <a:avLst/>
          </a:prstGeom>
          <a:solidFill>
            <a:srgbClr val="00B0F0">
              <a:alpha val="90000"/>
            </a:srgbClr>
          </a:solidFill>
          <a:ln w="63500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</a:t>
            </a:r>
          </a:p>
        </p:txBody>
      </p:sp>
      <p:sp>
        <p:nvSpPr>
          <p:cNvPr id="11" name="Ondulado Duplo 10"/>
          <p:cNvSpPr/>
          <p:nvPr/>
        </p:nvSpPr>
        <p:spPr>
          <a:xfrm>
            <a:off x="0" y="2698760"/>
            <a:ext cx="1993932" cy="1069181"/>
          </a:xfrm>
          <a:prstGeom prst="doubleWave">
            <a:avLst/>
          </a:prstGeom>
          <a:solidFill>
            <a:srgbClr val="00B0F0">
              <a:alpha val="90000"/>
            </a:srgbClr>
          </a:solidFill>
          <a:ln w="63500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Prevenção, Promoção, reabilitação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4063" y="1412776"/>
            <a:ext cx="872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Melhoria da Atenção aos Usuários com Hipertensão e Diabetes na Unidade Básica de Saúde Contendas, Cocal/PI</a:t>
            </a:r>
            <a:endParaRPr lang="pt-B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948491"/>
            <a:ext cx="841725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</a:rPr>
              <a:t>1</a:t>
            </a:r>
            <a:r>
              <a:rPr lang="pt-BR" sz="2200" dirty="0">
                <a:latin typeface="Arial" panose="020B0604020202020204" pitchFamily="34" charset="0"/>
              </a:rPr>
              <a:t>. Ampliar a cobertura do atendimento às pessoas com HAS e/ou DM;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2. Melhorar a qualidade do atendimento ao usuário com HAS e/ou DM;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3. Melhorar a adesão da pessoa com HAS e/ou DM ao programa;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4. Melhorar o registro das informações referentes aos usuários atendidos;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5. Mapear as pessoas com HAS e/ou DM que se incluem no grupo de risco para doença cardiovascular;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6. Promover saúde. </a:t>
            </a:r>
            <a:endParaRPr lang="pt-BR" sz="2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0109" y="117693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133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1085</TotalTime>
  <Words>1752</Words>
  <Application>Microsoft Office PowerPoint</Application>
  <PresentationFormat>Apresentação na tela (4:3)</PresentationFormat>
  <Paragraphs>225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Wingdings</vt:lpstr>
      <vt:lpstr>Wingdings 2</vt:lpstr>
      <vt:lpstr>Wingdings 3</vt:lpstr>
      <vt:lpstr>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arrabal_one</dc:creator>
  <cp:lastModifiedBy>Joel García Núnez</cp:lastModifiedBy>
  <cp:revision>126</cp:revision>
  <dcterms:created xsi:type="dcterms:W3CDTF">2012-06-18T13:34:25Z</dcterms:created>
  <dcterms:modified xsi:type="dcterms:W3CDTF">2016-02-24T15:43:14Z</dcterms:modified>
</cp:coreProperties>
</file>